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y="9753600" cx="13004800"/>
  <p:notesSz cx="6858000" cy="9144000"/>
  <p:embeddedFontLst>
    <p:embeddedFont>
      <p:font typeface="Inconsolata"/>
      <p:regular r:id="rId164"/>
      <p:bold r:id="rId165"/>
    </p:embeddedFont>
    <p:embeddedFont>
      <p:font typeface="Source Code Pro"/>
      <p:regular r:id="rId166"/>
      <p:bold r:id="rId167"/>
      <p:italic r:id="rId168"/>
      <p:boldItalic r:id="rId169"/>
    </p:embeddedFont>
    <p:embeddedFont>
      <p:font typeface="Helvetica Neue"/>
      <p:regular r:id="rId170"/>
      <p:bold r:id="rId171"/>
      <p:italic r:id="rId172"/>
      <p:boldItalic r:id="rId173"/>
    </p:embeddedFont>
    <p:embeddedFont>
      <p:font typeface="Helvetica Neue Light"/>
      <p:regular r:id="rId174"/>
      <p:bold r:id="rId175"/>
      <p:italic r:id="rId176"/>
      <p:boldItalic r:id="rId177"/>
    </p:embeddedFont>
    <p:embeddedFont>
      <p:font typeface="Cambria Math"/>
      <p:regular r:id="rId1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9" roundtripDataSignature="AMtx7mgoOqd1zLswTYLsmYeIq2eCAfLCy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amara Alexandra Cucumides"/>
  <p:cmAuthor clrIdx="1" id="1" initials="" lastIdx="1" name="Domagoj Vrgo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062D6E-856C-4EA4-8E48-F19FB46207A1}">
  <a:tblStyle styleId="{F1062D6E-856C-4EA4-8E48-F19FB46207A1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BEB"/>
          </a:solidFill>
        </a:fill>
      </a:tcStyle>
    </a:wholeTbl>
    <a:band1H>
      <a:tcTxStyle/>
    </a:band1H>
    <a:band2H>
      <a:tcTxStyle b="off" i="off"/>
      <a:tcStyle>
        <a:fill>
          <a:solidFill>
            <a:srgbClr val="DCE5E6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E7790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5E779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176" Type="http://schemas.openxmlformats.org/officeDocument/2006/relationships/font" Target="fonts/HelveticaNeueLight-italic.fntdata"/><Relationship Id="rId36" Type="http://schemas.openxmlformats.org/officeDocument/2006/relationships/slide" Target="slides/slide30.xml"/><Relationship Id="rId175" Type="http://schemas.openxmlformats.org/officeDocument/2006/relationships/font" Target="fonts/HelveticaNeueLight-bold.fntdata"/><Relationship Id="rId39" Type="http://schemas.openxmlformats.org/officeDocument/2006/relationships/slide" Target="slides/slide33.xml"/><Relationship Id="rId174" Type="http://schemas.openxmlformats.org/officeDocument/2006/relationships/font" Target="fonts/HelveticaNeueLight-regular.fntdata"/><Relationship Id="rId38" Type="http://schemas.openxmlformats.org/officeDocument/2006/relationships/slide" Target="slides/slide32.xml"/><Relationship Id="rId173" Type="http://schemas.openxmlformats.org/officeDocument/2006/relationships/font" Target="fonts/HelveticaNeue-boldItalic.fntdata"/><Relationship Id="rId179" Type="http://customschemas.google.com/relationships/presentationmetadata" Target="metadata"/><Relationship Id="rId178" Type="http://schemas.openxmlformats.org/officeDocument/2006/relationships/font" Target="fonts/CambriaMath-regular.fntdata"/><Relationship Id="rId177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3.xml"/><Relationship Id="rId4" Type="http://schemas.openxmlformats.org/officeDocument/2006/relationships/commentAuthors" Target="commentAuthor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HelveticaNeue-italic.fntdata"/><Relationship Id="rId65" Type="http://schemas.openxmlformats.org/officeDocument/2006/relationships/slide" Target="slides/slide59.xml"/><Relationship Id="rId171" Type="http://schemas.openxmlformats.org/officeDocument/2006/relationships/font" Target="fonts/HelveticaNeue-bold.fntdata"/><Relationship Id="rId68" Type="http://schemas.openxmlformats.org/officeDocument/2006/relationships/slide" Target="slides/slide62.xml"/><Relationship Id="rId170" Type="http://schemas.openxmlformats.org/officeDocument/2006/relationships/font" Target="fonts/HelveticaNeue-regular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Inconsolata-bold.fntdata"/><Relationship Id="rId69" Type="http://schemas.openxmlformats.org/officeDocument/2006/relationships/slide" Target="slides/slide63.xml"/><Relationship Id="rId164" Type="http://schemas.openxmlformats.org/officeDocument/2006/relationships/font" Target="fonts/Inconsolata-regular.fntdata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SourceCodePro-boldItalic.fntdata"/><Relationship Id="rId168" Type="http://schemas.openxmlformats.org/officeDocument/2006/relationships/font" Target="fonts/SourceCodePro-italic.fntdata"/><Relationship Id="rId167" Type="http://schemas.openxmlformats.org/officeDocument/2006/relationships/font" Target="fonts/SourceCodePro-bold.fntdata"/><Relationship Id="rId166" Type="http://schemas.openxmlformats.org/officeDocument/2006/relationships/font" Target="fonts/SourceCodePro-regular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27T14:27:14.374">
    <p:pos x="6000" y="0"/>
    <p:text>No entiendo el objetivo de esta diapositiva y la siguiente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UgMAA"/>
      </p:ext>
    </p:extLst>
  </p:cm>
  <p:cm authorId="1" idx="1" dt="2022-04-27T14:27:14.374">
    <p:pos x="6000" y="0"/>
    <p:text>Dice si hay un índice para planificar la ejecución o no. Lo dejaría dshabilitado s a estos slides igual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YsZSzd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Propongo decir n/B, dónde n es el número de tuplas que calzan con la búsqueda!</a:t>
            </a:r>
            <a:endParaRPr/>
          </a:p>
        </p:txBody>
      </p:sp>
      <p:sp>
        <p:nvSpPr>
          <p:cNvPr id="1162" name="Google Shape;1162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Cuando no hay overflow pages!!!</a:t>
            </a:r>
            <a:endParaRPr/>
          </a:p>
        </p:txBody>
      </p:sp>
      <p:sp>
        <p:nvSpPr>
          <p:cNvPr id="1256" name="Google Shape;1256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7" name="Google Shape;1907;p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Busquedas de rango con hash son muy ineficientes (mejor hacer una búsqueda secuencia)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Peor caso: todos van al mismo bucket</a:t>
            </a:r>
            <a:endParaRPr/>
          </a:p>
        </p:txBody>
      </p:sp>
      <p:sp>
        <p:nvSpPr>
          <p:cNvPr id="971" name="Google Shape;971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Tiene que ser n/B diciendo que n es el número de tuplas que tiene A.aid&gt;12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Pero es necesario decir dividido por B</a:t>
            </a:r>
            <a:endParaRPr/>
          </a:p>
        </p:txBody>
      </p:sp>
      <p:sp>
        <p:nvSpPr>
          <p:cNvPr id="1010" name="Google Shape;1010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9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59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15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>
  <p:cSld name="3 foto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8"/>
          <p:cNvSpPr/>
          <p:nvPr>
            <p:ph idx="2" type="pic"/>
          </p:nvPr>
        </p:nvSpPr>
        <p:spPr>
          <a:xfrm>
            <a:off x="6680200" y="5026947"/>
            <a:ext cx="6057902" cy="404070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8"/>
          <p:cNvSpPr/>
          <p:nvPr>
            <p:ph idx="3" type="pic"/>
          </p:nvPr>
        </p:nvSpPr>
        <p:spPr>
          <a:xfrm>
            <a:off x="6502400" y="886747"/>
            <a:ext cx="5867400" cy="3911602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68"/>
          <p:cNvSpPr/>
          <p:nvPr>
            <p:ph idx="4" type="pic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6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9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" name="Google Shape;52;p169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3" name="Google Shape;53;p16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0"/>
          <p:cNvSpPr/>
          <p:nvPr>
            <p:ph idx="2" type="pic"/>
          </p:nvPr>
        </p:nvSpPr>
        <p:spPr>
          <a:xfrm>
            <a:off x="-812800" y="0"/>
            <a:ext cx="15232066" cy="10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7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abla">
  <p:cSld name="Título y tabla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2"/>
          <p:cNvSpPr txBox="1"/>
          <p:nvPr>
            <p:ph type="title"/>
          </p:nvPr>
        </p:nvSpPr>
        <p:spPr>
          <a:xfrm>
            <a:off x="1192106" y="596053"/>
            <a:ext cx="11054081" cy="1571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5000"/>
              <a:buFont typeface="Calibri"/>
              <a:buNone/>
              <a:defRPr sz="50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72"/>
          <p:cNvSpPr txBox="1"/>
          <p:nvPr>
            <p:ph idx="12" type="sldNum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60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16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1"/>
          <p:cNvSpPr txBox="1"/>
          <p:nvPr>
            <p:ph type="title"/>
          </p:nvPr>
        </p:nvSpPr>
        <p:spPr>
          <a:xfrm>
            <a:off x="650239" y="390596"/>
            <a:ext cx="11704322" cy="1018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5000"/>
              <a:buFont typeface="Calibri"/>
              <a:buNone/>
              <a:defRPr sz="50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61"/>
          <p:cNvSpPr txBox="1"/>
          <p:nvPr>
            <p:ph idx="1" type="body"/>
          </p:nvPr>
        </p:nvSpPr>
        <p:spPr>
          <a:xfrm>
            <a:off x="650239" y="1733973"/>
            <a:ext cx="11704322" cy="6978793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indent="-508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508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indent="-508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indent="-508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161"/>
          <p:cNvSpPr txBox="1"/>
          <p:nvPr>
            <p:ph idx="12" type="sldNum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>
  <p:cSld name="Foto (horizontal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2"/>
          <p:cNvSpPr/>
          <p:nvPr>
            <p:ph idx="2" type="pic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62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162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162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3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16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4"/>
          <p:cNvSpPr/>
          <p:nvPr>
            <p:ph idx="2" type="pic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64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164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" name="Google Shape;33;p16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5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6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6"/>
          <p:cNvSpPr/>
          <p:nvPr>
            <p:ph idx="2" type="pic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6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66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" name="Google Shape;41;p16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7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" name="Google Shape;44;p16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8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58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5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5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comments" Target="../comments/comment1.xml"/><Relationship Id="rId4" Type="http://schemas.openxmlformats.org/officeDocument/2006/relationships/image" Target="../media/image6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6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idx="4294967295" type="ctr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Bases de Datos</a:t>
            </a:r>
            <a:endParaRPr/>
          </a:p>
        </p:txBody>
      </p:sp>
      <p:sp>
        <p:nvSpPr>
          <p:cNvPr id="67" name="Google Shape;67;p1"/>
          <p:cNvSpPr txBox="1"/>
          <p:nvPr>
            <p:ph idx="4294967295" type="subTitle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 </a:t>
            </a:r>
            <a:r>
              <a:rPr lang="en-US" sz="3200"/>
              <a:t>8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Almacenamiento y Índices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/>
        </p:nvSpPr>
        <p:spPr>
          <a:xfrm>
            <a:off x="5280532" y="1015999"/>
            <a:ext cx="244373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4</a:t>
            </a:r>
            <a:endParaRPr/>
          </a:p>
        </p:txBody>
      </p:sp>
      <p:sp>
        <p:nvSpPr>
          <p:cNvPr id="133" name="Google Shape;133;p10"/>
          <p:cNvSpPr txBox="1"/>
          <p:nvPr/>
        </p:nvSpPr>
        <p:spPr>
          <a:xfrm>
            <a:off x="895204" y="3419907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“pipelining”</a:t>
            </a:r>
            <a:endParaRPr/>
          </a:p>
        </p:txBody>
      </p:sp>
      <p:sp>
        <p:nvSpPr>
          <p:cNvPr id="134" name="Google Shape;134;p10"/>
          <p:cNvSpPr txBox="1"/>
          <p:nvPr/>
        </p:nvSpPr>
        <p:spPr>
          <a:xfrm>
            <a:off x="5718354" y="1859388"/>
            <a:ext cx="156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Executer</a:t>
            </a:r>
            <a:endParaRPr/>
          </a:p>
        </p:txBody>
      </p:sp>
      <p:sp>
        <p:nvSpPr>
          <p:cNvPr id="135" name="Google Shape;135;p10"/>
          <p:cNvSpPr txBox="1"/>
          <p:nvPr/>
        </p:nvSpPr>
        <p:spPr>
          <a:xfrm>
            <a:off x="895204" y="51561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operador retorna tuplas a su operador padre “as soon as possible”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s-BPlusTree (1).png" id="1071" name="Google Shape;107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40884"/>
            <a:ext cx="11012360" cy="39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0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073" name="Google Shape;1073;p100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  <p:sp>
        <p:nvSpPr>
          <p:cNvPr id="1074" name="Google Shape;1074;p100"/>
          <p:cNvSpPr txBox="1"/>
          <p:nvPr/>
        </p:nvSpPr>
        <p:spPr>
          <a:xfrm>
            <a:off x="895254" y="2703152"/>
            <a:ext cx="11214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1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Trees-BPlusTree (2).png" id="1080" name="Google Shape;108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40884"/>
            <a:ext cx="11012360" cy="39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1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  <p:sp>
        <p:nvSpPr>
          <p:cNvPr id="1082" name="Google Shape;1082;p101"/>
          <p:cNvSpPr txBox="1"/>
          <p:nvPr/>
        </p:nvSpPr>
        <p:spPr>
          <a:xfrm>
            <a:off x="895254" y="2703152"/>
            <a:ext cx="11214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2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Trees-BPlusTree (3).png" id="1088" name="Google Shape;108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40884"/>
            <a:ext cx="11012360" cy="39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02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  <p:sp>
        <p:nvSpPr>
          <p:cNvPr id="1090" name="Google Shape;1090;p102"/>
          <p:cNvSpPr txBox="1"/>
          <p:nvPr/>
        </p:nvSpPr>
        <p:spPr>
          <a:xfrm>
            <a:off x="895254" y="2703152"/>
            <a:ext cx="11214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3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096" name="Google Shape;1096;p103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  <p:pic>
        <p:nvPicPr>
          <p:cNvPr descr="Trees-BPlusTree (4).png" id="1097" name="Google Shape;109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40884"/>
            <a:ext cx="11012360" cy="39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3"/>
          <p:cNvSpPr txBox="1"/>
          <p:nvPr/>
        </p:nvSpPr>
        <p:spPr>
          <a:xfrm>
            <a:off x="895254" y="2703152"/>
            <a:ext cx="11214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4"/>
          <p:cNvSpPr txBox="1"/>
          <p:nvPr/>
        </p:nvSpPr>
        <p:spPr>
          <a:xfrm>
            <a:off x="895204" y="3911599"/>
            <a:ext cx="11214391" cy="19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¿Y por qué este índice me sirve en consultas de rango?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5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09" name="Google Shape;1109;p105"/>
          <p:cNvSpPr txBox="1"/>
          <p:nvPr/>
        </p:nvSpPr>
        <p:spPr>
          <a:xfrm>
            <a:off x="895204" y="2632298"/>
            <a:ext cx="11214391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Sabemos que las tuplas van a estar ordenadas según el atributo indexado, y además las hojas están encadenadas unas con otras</a:t>
            </a:r>
            <a:endParaRPr/>
          </a:p>
        </p:txBody>
      </p:sp>
      <p:pic>
        <p:nvPicPr>
          <p:cNvPr descr="Captura de pantalla 2016-09-30 a las 3.10.02 p.m..png" id="1110" name="Google Shape;111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179" y="4972496"/>
            <a:ext cx="9460442" cy="383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6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16" name="Google Shape;1116;p106"/>
          <p:cNvSpPr txBox="1"/>
          <p:nvPr/>
        </p:nvSpPr>
        <p:spPr>
          <a:xfrm>
            <a:off x="895204" y="2904012"/>
            <a:ext cx="11214391" cy="1196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queremos hacer la consulta de todos los Artistas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/>
          </a:p>
        </p:txBody>
      </p:sp>
      <p:pic>
        <p:nvPicPr>
          <p:cNvPr descr="Captura de pantalla 2016-09-30 a las 3.10.02 p.m..png" id="1117" name="Google Shape;111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179" y="4972496"/>
            <a:ext cx="9460442" cy="3831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06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7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24" name="Google Shape;1124;p107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.png" id="1125" name="Google Shape;112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7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8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32" name="Google Shape;1132;p108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.png" id="1133" name="Google Shape;113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08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9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40" name="Google Shape;1140;p109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 (1).png" id="1141" name="Google Shape;114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9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/>
        </p:nvSpPr>
        <p:spPr>
          <a:xfrm>
            <a:off x="3481070" y="1015999"/>
            <a:ext cx="604266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Manager</a:t>
            </a:r>
            <a:endParaRPr/>
          </a:p>
        </p:txBody>
      </p:sp>
      <p:pic>
        <p:nvPicPr>
          <p:cNvPr descr="Captura de pantalla 2016-09-29 a las 4.58.20 p.m..png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547" y="2209741"/>
            <a:ext cx="9661707" cy="708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0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48" name="Google Shape;1148;p110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 (2).png" id="1149" name="Google Shape;1149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10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1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56" name="Google Shape;1156;p111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 (4).png" id="1157" name="Google Shape;115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1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9" name="Google Shape;1159;p111"/>
          <p:cNvSpPr/>
          <p:nvPr/>
        </p:nvSpPr>
        <p:spPr>
          <a:xfrm>
            <a:off x="443075" y="4410949"/>
            <a:ext cx="1943892" cy="1513998"/>
          </a:xfrm>
          <a:custGeom>
            <a:rect b="b" l="l" r="r" t="t"/>
            <a:pathLst>
              <a:path extrusionOk="0" h="21600" w="21600">
                <a:moveTo>
                  <a:pt x="181" y="0"/>
                </a:moveTo>
                <a:cubicBezTo>
                  <a:pt x="81" y="0"/>
                  <a:pt x="0" y="321"/>
                  <a:pt x="0" y="716"/>
                </a:cubicBezTo>
                <a:lnTo>
                  <a:pt x="0" y="20884"/>
                </a:lnTo>
                <a:cubicBezTo>
                  <a:pt x="0" y="21279"/>
                  <a:pt x="81" y="21600"/>
                  <a:pt x="181" y="21600"/>
                </a:cubicBezTo>
                <a:lnTo>
                  <a:pt x="17234" y="21600"/>
                </a:lnTo>
                <a:cubicBezTo>
                  <a:pt x="17334" y="21600"/>
                  <a:pt x="17415" y="21279"/>
                  <a:pt x="17415" y="20884"/>
                </a:cubicBezTo>
                <a:lnTo>
                  <a:pt x="17415" y="18073"/>
                </a:lnTo>
                <a:lnTo>
                  <a:pt x="21600" y="16641"/>
                </a:lnTo>
                <a:lnTo>
                  <a:pt x="17415" y="15209"/>
                </a:lnTo>
                <a:lnTo>
                  <a:pt x="17415" y="716"/>
                </a:lnTo>
                <a:cubicBezTo>
                  <a:pt x="17415" y="321"/>
                  <a:pt x="17334" y="0"/>
                  <a:pt x="17234" y="0"/>
                </a:cubicBez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0"/>
              </a:srgbClr>
            </a:outerShdw>
          </a:effectLst>
        </p:spPr>
        <p:txBody>
          <a:bodyPr anchorCtr="0" anchor="ctr" bIns="0" lIns="0" spcFirstLastPara="1" rIns="36575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costo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O(h),</a:t>
            </a:r>
            <a:endParaRPr b="0" i="1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FFFF"/>
                </a:solidFill>
              </a:rPr>
              <a:t>h = altura del árbol</a:t>
            </a:r>
            <a:endParaRPr i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2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65" name="Google Shape;1165;p112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de rango</a:t>
            </a:r>
            <a:endParaRPr/>
          </a:p>
        </p:txBody>
      </p:sp>
      <p:pic>
        <p:nvPicPr>
          <p:cNvPr descr="Trees-BPlusTree (5).png" id="1166" name="Google Shape;116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2"/>
          <p:cNvSpPr/>
          <p:nvPr/>
        </p:nvSpPr>
        <p:spPr>
          <a:xfrm>
            <a:off x="428512" y="5090741"/>
            <a:ext cx="1943892" cy="490914"/>
          </a:xfrm>
          <a:custGeom>
            <a:rect b="b" l="l" r="r" t="t"/>
            <a:pathLst>
              <a:path extrusionOk="0" h="21600" w="21600">
                <a:moveTo>
                  <a:pt x="181" y="0"/>
                </a:moveTo>
                <a:cubicBezTo>
                  <a:pt x="81" y="0"/>
                  <a:pt x="0" y="321"/>
                  <a:pt x="0" y="716"/>
                </a:cubicBezTo>
                <a:lnTo>
                  <a:pt x="0" y="20884"/>
                </a:lnTo>
                <a:cubicBezTo>
                  <a:pt x="0" y="21279"/>
                  <a:pt x="81" y="21600"/>
                  <a:pt x="181" y="21600"/>
                </a:cubicBezTo>
                <a:lnTo>
                  <a:pt x="17234" y="21600"/>
                </a:lnTo>
                <a:cubicBezTo>
                  <a:pt x="17334" y="21600"/>
                  <a:pt x="17415" y="21279"/>
                  <a:pt x="17415" y="20884"/>
                </a:cubicBezTo>
                <a:lnTo>
                  <a:pt x="17415" y="18073"/>
                </a:lnTo>
                <a:lnTo>
                  <a:pt x="21600" y="16641"/>
                </a:lnTo>
                <a:lnTo>
                  <a:pt x="17415" y="15209"/>
                </a:lnTo>
                <a:lnTo>
                  <a:pt x="17415" y="716"/>
                </a:lnTo>
                <a:cubicBezTo>
                  <a:pt x="17415" y="321"/>
                  <a:pt x="17334" y="0"/>
                  <a:pt x="17234" y="0"/>
                </a:cubicBez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0"/>
              </a:srgbClr>
            </a:outerShdw>
          </a:effectLst>
        </p:spPr>
        <p:txBody>
          <a:bodyPr anchorCtr="0" anchor="ctr" bIns="0" lIns="0" spcFirstLastPara="1" rIns="36575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costo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O(h)</a:t>
            </a:r>
            <a:endParaRPr i="1"/>
          </a:p>
        </p:txBody>
      </p:sp>
      <p:sp>
        <p:nvSpPr>
          <p:cNvPr id="1168" name="Google Shape;1168;p112"/>
          <p:cNvSpPr/>
          <p:nvPr/>
        </p:nvSpPr>
        <p:spPr>
          <a:xfrm>
            <a:off x="5444529" y="7794879"/>
            <a:ext cx="2115742" cy="729854"/>
          </a:xfrm>
          <a:custGeom>
            <a:rect b="b" l="l" r="r" t="t"/>
            <a:pathLst>
              <a:path extrusionOk="0" h="21600" w="21600">
                <a:moveTo>
                  <a:pt x="7236" y="0"/>
                </a:moveTo>
                <a:lnTo>
                  <a:pt x="6888" y="6354"/>
                </a:lnTo>
                <a:lnTo>
                  <a:pt x="174" y="6354"/>
                </a:lnTo>
                <a:cubicBezTo>
                  <a:pt x="78" y="6354"/>
                  <a:pt x="0" y="6581"/>
                  <a:pt x="0" y="6859"/>
                </a:cubicBezTo>
                <a:lnTo>
                  <a:pt x="0" y="21095"/>
                </a:lnTo>
                <a:cubicBezTo>
                  <a:pt x="0" y="21374"/>
                  <a:pt x="78" y="21600"/>
                  <a:pt x="174" y="21600"/>
                </a:cubicBezTo>
                <a:lnTo>
                  <a:pt x="21426" y="21600"/>
                </a:lnTo>
                <a:cubicBezTo>
                  <a:pt x="21522" y="21600"/>
                  <a:pt x="21600" y="21374"/>
                  <a:pt x="21600" y="21095"/>
                </a:cubicBezTo>
                <a:lnTo>
                  <a:pt x="21600" y="6859"/>
                </a:lnTo>
                <a:cubicBezTo>
                  <a:pt x="21600" y="6581"/>
                  <a:pt x="21522" y="6354"/>
                  <a:pt x="21426" y="6354"/>
                </a:cubicBezTo>
                <a:lnTo>
                  <a:pt x="7585" y="6354"/>
                </a:lnTo>
                <a:lnTo>
                  <a:pt x="7236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6400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Costo </a:t>
            </a:r>
            <a:endParaRPr/>
          </a:p>
        </p:txBody>
      </p:sp>
      <p:sp>
        <p:nvSpPr>
          <p:cNvPr id="1169" name="Google Shape;1169;p112"/>
          <p:cNvSpPr txBox="1"/>
          <p:nvPr/>
        </p:nvSpPr>
        <p:spPr>
          <a:xfrm>
            <a:off x="1329266" y="8734093"/>
            <a:ext cx="10346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nº de bloques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r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ecords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calzan búsqueda</a:t>
            </a:r>
            <a:endParaRPr/>
          </a:p>
        </p:txBody>
      </p:sp>
      <p:pic>
        <p:nvPicPr>
          <p:cNvPr id="1170" name="Google Shape;117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601" y="8045619"/>
            <a:ext cx="2115750" cy="39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00" y="8293561"/>
            <a:ext cx="1091768" cy="112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12"/>
          <p:cNvSpPr txBox="1"/>
          <p:nvPr/>
        </p:nvSpPr>
        <p:spPr>
          <a:xfrm>
            <a:off x="1851200" y="2736825"/>
            <a:ext cx="930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Artistas con </a:t>
            </a:r>
            <a:r>
              <a:rPr lang="en-US" sz="3600">
                <a:solidFill>
                  <a:schemeClr val="dk1"/>
                </a:solidFill>
              </a:rPr>
              <a:t>aid</a:t>
            </a:r>
            <a:r>
              <a:rPr lang="en-US" sz="3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5 y 26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3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78" name="Google Shape;1178;p113"/>
          <p:cNvSpPr txBox="1"/>
          <p:nvPr/>
        </p:nvSpPr>
        <p:spPr>
          <a:xfrm>
            <a:off x="895204" y="4006848"/>
            <a:ext cx="11214391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nodos del B+Tree deben estar utilizados a más de la mitad de su capacidad, excepto la raíz, que puede tener menos elementos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14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84" name="Google Shape;1184;p114"/>
          <p:cNvSpPr txBox="1"/>
          <p:nvPr/>
        </p:nvSpPr>
        <p:spPr>
          <a:xfrm>
            <a:off x="895254" y="3165166"/>
            <a:ext cx="112143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insertar, eliminar o actualizar valores debemos mantener el árbol balanceado, cumpliendo adem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ás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orden del árbol</a:t>
            </a:r>
            <a:endParaRPr/>
          </a:p>
        </p:txBody>
      </p:sp>
      <p:sp>
        <p:nvSpPr>
          <p:cNvPr id="1185" name="Google Shape;1185;p114"/>
          <p:cNvSpPr txBox="1"/>
          <p:nvPr/>
        </p:nvSpPr>
        <p:spPr>
          <a:xfrm>
            <a:off x="895254" y="5441384"/>
            <a:ext cx="11214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Que el B+Tree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esté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 balanceado, </a:t>
            </a: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asegura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 tiempo de búsqueda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logarítmico </a:t>
            </a: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(pues así se asegura que la altura del árbol sea logarítmica respecto al tamaño de la relación)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podría pasar si el B+Tree no estuviera balanceado?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5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191" name="Google Shape;1191;p115"/>
          <p:cNvSpPr txBox="1"/>
          <p:nvPr/>
        </p:nvSpPr>
        <p:spPr>
          <a:xfrm>
            <a:off x="895204" y="3166606"/>
            <a:ext cx="11214391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costo de búsqueda es logarítmico </a:t>
            </a:r>
            <a:endParaRPr/>
          </a:p>
        </p:txBody>
      </p:sp>
      <p:sp>
        <p:nvSpPr>
          <p:cNvPr id="1192" name="Google Shape;1192;p115"/>
          <p:cNvSpPr txBox="1"/>
          <p:nvPr/>
        </p:nvSpPr>
        <p:spPr>
          <a:xfrm>
            <a:off x="895204" y="4582169"/>
            <a:ext cx="11214391" cy="1193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tamaño de una página en tuplas, el costo de búsqueda es:</a:t>
            </a:r>
            <a:endParaRPr/>
          </a:p>
        </p:txBody>
      </p:sp>
      <p:sp>
        <p:nvSpPr>
          <p:cNvPr id="1193" name="Google Shape;1193;p115"/>
          <p:cNvSpPr txBox="1"/>
          <p:nvPr/>
        </p:nvSpPr>
        <p:spPr>
          <a:xfrm>
            <a:off x="4378876" y="6155083"/>
            <a:ext cx="4247048" cy="139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 Light"/>
              <a:buNone/>
            </a:pPr>
            <a:r>
              <a:t/>
            </a:r>
            <a:endParaRPr b="0" i="0" sz="5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4" name="Google Shape;1194;p115"/>
          <p:cNvSpPr txBox="1"/>
          <p:nvPr/>
        </p:nvSpPr>
        <p:spPr>
          <a:xfrm>
            <a:off x="583503" y="8205758"/>
            <a:ext cx="11837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 si el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í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ndice lo mantenemos en memoria RAM?</a:t>
            </a:r>
            <a:endParaRPr/>
          </a:p>
        </p:txBody>
      </p:sp>
      <p:pic>
        <p:nvPicPr>
          <p:cNvPr id="1195" name="Google Shape;1195;p115"/>
          <p:cNvPicPr preferRelativeResize="0"/>
          <p:nvPr/>
        </p:nvPicPr>
        <p:blipFill rotWithShape="1">
          <a:blip r:embed="rId3">
            <a:alphaModFix/>
          </a:blip>
          <a:srcRect b="0" l="0" r="71012" t="0"/>
          <a:stretch/>
        </p:blipFill>
        <p:spPr>
          <a:xfrm>
            <a:off x="8253500" y="3108075"/>
            <a:ext cx="3681401" cy="7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925" y="5965523"/>
            <a:ext cx="5614944" cy="20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6"/>
          <p:cNvSpPr txBox="1"/>
          <p:nvPr/>
        </p:nvSpPr>
        <p:spPr>
          <a:xfrm>
            <a:off x="1864486" y="1015999"/>
            <a:ext cx="927582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valores a guardar</a:t>
            </a:r>
            <a:endParaRPr/>
          </a:p>
        </p:txBody>
      </p:sp>
      <p:sp>
        <p:nvSpPr>
          <p:cNvPr id="1202" name="Google Shape;1202;p116"/>
          <p:cNvSpPr txBox="1"/>
          <p:nvPr/>
        </p:nvSpPr>
        <p:spPr>
          <a:xfrm>
            <a:off x="895204" y="4063998"/>
            <a:ext cx="11214391" cy="337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índice me puede retornar: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tupla que estoy buscando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puntero o lista de punteros a las páginas del disco duro que tienen las tuplas que estoy buscando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17"/>
          <p:cNvSpPr txBox="1"/>
          <p:nvPr/>
        </p:nvSpPr>
        <p:spPr>
          <a:xfrm>
            <a:off x="1271650" y="1015999"/>
            <a:ext cx="104614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Clustered y Unclustered Index</a:t>
            </a:r>
            <a:endParaRPr/>
          </a:p>
        </p:txBody>
      </p:sp>
      <p:sp>
        <p:nvSpPr>
          <p:cNvPr id="1208" name="Google Shape;1208;p117"/>
          <p:cNvSpPr txBox="1"/>
          <p:nvPr/>
        </p:nvSpPr>
        <p:spPr>
          <a:xfrm>
            <a:off x="895204" y="3844338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Hablaremos de un índice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Clustered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al preguntarle por un valor me retorna una tupla</a:t>
            </a:r>
            <a:endParaRPr/>
          </a:p>
        </p:txBody>
      </p:sp>
      <p:sp>
        <p:nvSpPr>
          <p:cNvPr id="1209" name="Google Shape;1209;p117"/>
          <p:cNvSpPr txBox="1"/>
          <p:nvPr/>
        </p:nvSpPr>
        <p:spPr>
          <a:xfrm>
            <a:off x="895204" y="6214812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Hablaremos de un índice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Unclustered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me retorna un puntero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8"/>
          <p:cNvSpPr txBox="1"/>
          <p:nvPr/>
        </p:nvSpPr>
        <p:spPr>
          <a:xfrm>
            <a:off x="1271650" y="1015999"/>
            <a:ext cx="104614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Clustered y Unclustered Index</a:t>
            </a:r>
            <a:endParaRPr/>
          </a:p>
        </p:txBody>
      </p:sp>
      <p:sp>
        <p:nvSpPr>
          <p:cNvPr id="1215" name="Google Shape;1215;p118"/>
          <p:cNvSpPr txBox="1"/>
          <p:nvPr/>
        </p:nvSpPr>
        <p:spPr>
          <a:xfrm>
            <a:off x="895204" y="3547739"/>
            <a:ext cx="11214391" cy="647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Clustered Index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conoce como índice primario</a:t>
            </a:r>
            <a:endParaRPr/>
          </a:p>
        </p:txBody>
      </p:sp>
      <p:sp>
        <p:nvSpPr>
          <p:cNvPr id="1216" name="Google Shape;1216;p118"/>
          <p:cNvSpPr txBox="1"/>
          <p:nvPr/>
        </p:nvSpPr>
        <p:spPr>
          <a:xfrm>
            <a:off x="895204" y="5711186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Unclustered Index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conoce como índice secundario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19"/>
          <p:cNvSpPr txBox="1"/>
          <p:nvPr/>
        </p:nvSpPr>
        <p:spPr>
          <a:xfrm>
            <a:off x="1271650" y="1015999"/>
            <a:ext cx="104614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Clustered y Unclustered Index</a:t>
            </a:r>
            <a:endParaRPr/>
          </a:p>
        </p:txBody>
      </p:sp>
      <p:sp>
        <p:nvSpPr>
          <p:cNvPr id="1222" name="Google Shape;1222;p119"/>
          <p:cNvSpPr txBox="1"/>
          <p:nvPr/>
        </p:nvSpPr>
        <p:spPr>
          <a:xfrm>
            <a:off x="895204" y="5019674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índice primario en general se aplica sobre la primary key, por ejemplo el id de los empleados</a:t>
            </a:r>
            <a:endParaRPr/>
          </a:p>
        </p:txBody>
      </p:sp>
      <p:sp>
        <p:nvSpPr>
          <p:cNvPr id="1223" name="Google Shape;1223;p119"/>
          <p:cNvSpPr txBox="1"/>
          <p:nvPr/>
        </p:nvSpPr>
        <p:spPr>
          <a:xfrm>
            <a:off x="895204" y="7313863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índice secundario se aplica sobre un atributo como edad (para ordenar por edad más rápido)</a:t>
            </a:r>
            <a:endParaRPr/>
          </a:p>
        </p:txBody>
      </p:sp>
      <p:sp>
        <p:nvSpPr>
          <p:cNvPr id="1224" name="Google Shape;1224;p119"/>
          <p:cNvSpPr txBox="1"/>
          <p:nvPr/>
        </p:nvSpPr>
        <p:spPr>
          <a:xfrm>
            <a:off x="895204" y="3268914"/>
            <a:ext cx="11214391" cy="650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Empleados(</a:t>
            </a:r>
            <a:r>
              <a:rPr b="0" i="0" lang="en-US" sz="3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nombre, edad)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/>
          <p:nvPr/>
        </p:nvSpPr>
        <p:spPr>
          <a:xfrm>
            <a:off x="3481070" y="1015999"/>
            <a:ext cx="604266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Storage Manager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>
            <a:off x="895204" y="337184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Disk Manager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del almacenamiento secundario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>
            <a:off x="895204" y="515619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Buffer Manager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encarga del uso de datos en memoria y optimiza cantidad de I/O al disco duro</a:t>
            </a:r>
            <a:endParaRPr/>
          </a:p>
        </p:txBody>
      </p:sp>
      <p:sp>
        <p:nvSpPr>
          <p:cNvPr id="149" name="Google Shape;149;p12"/>
          <p:cNvSpPr txBox="1"/>
          <p:nvPr/>
        </p:nvSpPr>
        <p:spPr>
          <a:xfrm>
            <a:off x="895204" y="694054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Methods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la organización eficiente de los datos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0"/>
          <p:cNvSpPr txBox="1"/>
          <p:nvPr/>
        </p:nvSpPr>
        <p:spPr>
          <a:xfrm>
            <a:off x="895204" y="3911600"/>
            <a:ext cx="112143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Buscando una tupla con distintos tipos de índices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1"/>
          <p:cNvSpPr txBox="1"/>
          <p:nvPr/>
        </p:nvSpPr>
        <p:spPr>
          <a:xfrm>
            <a:off x="2810134" y="1015999"/>
            <a:ext cx="738454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clustered</a:t>
            </a:r>
            <a:endParaRPr/>
          </a:p>
        </p:txBody>
      </p:sp>
      <p:sp>
        <p:nvSpPr>
          <p:cNvPr id="1235" name="Google Shape;1235;p121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236" name="Google Shape;1236;p121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(4,1,1), (0,2,3), (8,1,2)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(1,2,2), </a:t>
                      </a:r>
                      <a:r>
                        <a:rPr lang="en-US" sz="2800" u="none" cap="none" strike="noStrike"/>
                        <a:t>(5,1,1)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(2,3,3)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(3,1,2), (7,8,9)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237" name="Google Shape;1237;p121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238" name="Google Shape;1238;p121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39" name="Google Shape;1239;p121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240" name="Google Shape;1240;p121"/>
          <p:cNvCxnSpPr/>
          <p:nvPr/>
        </p:nvCxnSpPr>
        <p:spPr>
          <a:xfrm flipH="1" rot="10800000">
            <a:off x="2606036" y="5542722"/>
            <a:ext cx="1561016" cy="673478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2"/>
          <p:cNvSpPr txBox="1"/>
          <p:nvPr/>
        </p:nvSpPr>
        <p:spPr>
          <a:xfrm>
            <a:off x="2810134" y="1015999"/>
            <a:ext cx="738454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clustered</a:t>
            </a:r>
            <a:endParaRPr/>
          </a:p>
        </p:txBody>
      </p:sp>
      <p:sp>
        <p:nvSpPr>
          <p:cNvPr id="1246" name="Google Shape;1246;p122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247" name="Google Shape;1247;p122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(4,1,1), (0,2,3), (8,1,2)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(1,2,2), </a:t>
                      </a:r>
                      <a:r>
                        <a:rPr lang="en-US" sz="2800" u="none" cap="none" strike="noStrike"/>
                        <a:t>(5,1,1)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(2,3,3)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(3,1,2), (7,8,9)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248" name="Google Shape;1248;p122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249" name="Google Shape;1249;p122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50" name="Google Shape;1250;p122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251" name="Google Shape;1251;p122"/>
          <p:cNvCxnSpPr/>
          <p:nvPr/>
        </p:nvCxnSpPr>
        <p:spPr>
          <a:xfrm flipH="1" rot="10800000">
            <a:off x="2606036" y="5542723"/>
            <a:ext cx="1561016" cy="673475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52" name="Google Shape;1252;p122"/>
          <p:cNvSpPr/>
          <p:nvPr/>
        </p:nvSpPr>
        <p:spPr>
          <a:xfrm>
            <a:off x="5728065" y="5342502"/>
            <a:ext cx="5662226" cy="441961"/>
          </a:xfrm>
          <a:prstGeom prst="roundRect">
            <a:avLst>
              <a:gd fmla="val 16667" name="adj"/>
            </a:avLst>
          </a:prstGeom>
          <a:solidFill>
            <a:srgbClr val="FB9B89">
              <a:alpha val="29803"/>
            </a:srgbClr>
          </a:solidFill>
          <a:ln cap="flat" cmpd="sng" w="22225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3" name="Google Shape;1253;p122"/>
          <p:cNvSpPr txBox="1"/>
          <p:nvPr/>
        </p:nvSpPr>
        <p:spPr>
          <a:xfrm>
            <a:off x="9167707" y="5341798"/>
            <a:ext cx="261257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23"/>
          <p:cNvSpPr txBox="1"/>
          <p:nvPr/>
        </p:nvSpPr>
        <p:spPr>
          <a:xfrm>
            <a:off x="2810134" y="1015999"/>
            <a:ext cx="738454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clustered</a:t>
            </a:r>
            <a:endParaRPr/>
          </a:p>
        </p:txBody>
      </p:sp>
      <p:sp>
        <p:nvSpPr>
          <p:cNvPr id="1259" name="Google Shape;1259;p123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260" name="Google Shape;1260;p123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(4,1,1), (0,2,3), (8,1,2)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(1,2,2), </a:t>
                      </a:r>
                      <a:r>
                        <a:rPr lang="en-US" sz="2800" u="none" cap="none" strike="noStrike"/>
                        <a:t>(5,1,1)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(2,3,3)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(3,1,2), (7,8,9)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261" name="Google Shape;1261;p123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262" name="Google Shape;1262;p123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63" name="Google Shape;1263;p123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264" name="Google Shape;1264;p123"/>
          <p:cNvCxnSpPr/>
          <p:nvPr/>
        </p:nvCxnSpPr>
        <p:spPr>
          <a:xfrm flipH="1" rot="10800000">
            <a:off x="2606036" y="5542723"/>
            <a:ext cx="1561016" cy="673475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65" name="Google Shape;1265;p123"/>
          <p:cNvSpPr/>
          <p:nvPr/>
        </p:nvSpPr>
        <p:spPr>
          <a:xfrm>
            <a:off x="5728065" y="5342502"/>
            <a:ext cx="5662226" cy="441961"/>
          </a:xfrm>
          <a:prstGeom prst="roundRect">
            <a:avLst>
              <a:gd fmla="val 16667" name="adj"/>
            </a:avLst>
          </a:prstGeom>
          <a:solidFill>
            <a:srgbClr val="FB9B89">
              <a:alpha val="29803"/>
            </a:srgbClr>
          </a:solidFill>
          <a:ln cap="flat" cmpd="sng" w="22225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6" name="Google Shape;1266;p123"/>
          <p:cNvSpPr txBox="1"/>
          <p:nvPr/>
        </p:nvSpPr>
        <p:spPr>
          <a:xfrm>
            <a:off x="9167707" y="5341798"/>
            <a:ext cx="261257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  <p:sp>
        <p:nvSpPr>
          <p:cNvPr id="1267" name="Google Shape;1267;p123"/>
          <p:cNvSpPr txBox="1"/>
          <p:nvPr/>
        </p:nvSpPr>
        <p:spPr>
          <a:xfrm>
            <a:off x="969147" y="7628137"/>
            <a:ext cx="11456453" cy="1066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#(I/O) = 1 (el bucket nos dice que página traer desde el disco)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4"/>
          <p:cNvSpPr txBox="1"/>
          <p:nvPr/>
        </p:nvSpPr>
        <p:spPr>
          <a:xfrm>
            <a:off x="2386463" y="1015999"/>
            <a:ext cx="82318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unclustered</a:t>
            </a:r>
            <a:endParaRPr/>
          </a:p>
        </p:txBody>
      </p:sp>
      <p:sp>
        <p:nvSpPr>
          <p:cNvPr id="1273" name="Google Shape;1273;p124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274" name="Google Shape;1274;p124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(4,p1), (0,p2), (8,p3)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(1,p1), </a:t>
                      </a:r>
                      <a:r>
                        <a:rPr lang="en-US" sz="2800" u="none" cap="none" strike="noStrike"/>
                        <a:t>(5,p1)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(2,p2)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(3,p2), (7,p3)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275" name="Google Shape;1275;p124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276" name="Google Shape;1276;p124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7" name="Google Shape;1277;p124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278" name="Google Shape;1278;p124"/>
          <p:cNvCxnSpPr/>
          <p:nvPr/>
        </p:nvCxnSpPr>
        <p:spPr>
          <a:xfrm flipH="1" rot="10800000">
            <a:off x="2606036" y="5542722"/>
            <a:ext cx="1561016" cy="673478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79" name="Google Shape;1279;p124"/>
          <p:cNvSpPr/>
          <p:nvPr/>
        </p:nvSpPr>
        <p:spPr>
          <a:xfrm>
            <a:off x="339634" y="7953199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(4,1,1), (1,2,2), (5,1,1)</a:t>
            </a:r>
            <a:endParaRPr/>
          </a:p>
        </p:txBody>
      </p:sp>
      <p:sp>
        <p:nvSpPr>
          <p:cNvPr id="1280" name="Google Shape;1280;p124"/>
          <p:cNvSpPr/>
          <p:nvPr/>
        </p:nvSpPr>
        <p:spPr>
          <a:xfrm>
            <a:off x="4151569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(0,2,3), (3,1,2), (2,3,3)</a:t>
            </a:r>
            <a:endParaRPr/>
          </a:p>
        </p:txBody>
      </p:sp>
      <p:sp>
        <p:nvSpPr>
          <p:cNvPr id="1281" name="Google Shape;1281;p124"/>
          <p:cNvSpPr/>
          <p:nvPr/>
        </p:nvSpPr>
        <p:spPr>
          <a:xfrm>
            <a:off x="7963506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(7,8,9), (8,1,2)</a:t>
            </a:r>
            <a:endParaRPr/>
          </a:p>
        </p:txBody>
      </p:sp>
      <p:sp>
        <p:nvSpPr>
          <p:cNvPr id="1282" name="Google Shape;1282;p124"/>
          <p:cNvSpPr txBox="1"/>
          <p:nvPr/>
        </p:nvSpPr>
        <p:spPr>
          <a:xfrm>
            <a:off x="154171" y="7028515"/>
            <a:ext cx="1145645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en el disco:</a:t>
            </a:r>
            <a:endParaRPr/>
          </a:p>
        </p:txBody>
      </p:sp>
      <p:sp>
        <p:nvSpPr>
          <p:cNvPr id="1283" name="Google Shape;1283;p124"/>
          <p:cNvSpPr txBox="1"/>
          <p:nvPr/>
        </p:nvSpPr>
        <p:spPr>
          <a:xfrm>
            <a:off x="1758201" y="7431407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284" name="Google Shape;1284;p124"/>
          <p:cNvSpPr txBox="1"/>
          <p:nvPr/>
        </p:nvSpPr>
        <p:spPr>
          <a:xfrm>
            <a:off x="5730780" y="743140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285" name="Google Shape;1285;p124"/>
          <p:cNvSpPr txBox="1"/>
          <p:nvPr/>
        </p:nvSpPr>
        <p:spPr>
          <a:xfrm>
            <a:off x="9377899" y="7452424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25"/>
          <p:cNvSpPr txBox="1"/>
          <p:nvPr/>
        </p:nvSpPr>
        <p:spPr>
          <a:xfrm>
            <a:off x="2386463" y="1015999"/>
            <a:ext cx="82318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unclustered</a:t>
            </a:r>
            <a:endParaRPr/>
          </a:p>
        </p:txBody>
      </p:sp>
      <p:sp>
        <p:nvSpPr>
          <p:cNvPr id="1291" name="Google Shape;1291;p125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292" name="Google Shape;1292;p125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(4,p1), (0,p2), (8,p3)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(1,p1), </a:t>
                      </a:r>
                      <a:r>
                        <a:rPr lang="en-US" sz="2800" u="none" cap="none" strike="noStrike"/>
                        <a:t>(5,p1)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(2,p2)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(3,p2), (7,p3)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293" name="Google Shape;1293;p125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294" name="Google Shape;1294;p125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95" name="Google Shape;1295;p125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296" name="Google Shape;1296;p125"/>
          <p:cNvCxnSpPr/>
          <p:nvPr/>
        </p:nvCxnSpPr>
        <p:spPr>
          <a:xfrm flipH="1" rot="10800000">
            <a:off x="2606036" y="5542722"/>
            <a:ext cx="1561016" cy="673478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97" name="Google Shape;1297;p125"/>
          <p:cNvSpPr/>
          <p:nvPr/>
        </p:nvSpPr>
        <p:spPr>
          <a:xfrm>
            <a:off x="339634" y="7953199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(4,1,1), (1,2,2), (5,1,1)</a:t>
            </a:r>
            <a:endParaRPr/>
          </a:p>
        </p:txBody>
      </p:sp>
      <p:sp>
        <p:nvSpPr>
          <p:cNvPr id="1298" name="Google Shape;1298;p125"/>
          <p:cNvSpPr/>
          <p:nvPr/>
        </p:nvSpPr>
        <p:spPr>
          <a:xfrm>
            <a:off x="4151569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(0,2,3), (3,1,2), (2,3,3)</a:t>
            </a:r>
            <a:endParaRPr/>
          </a:p>
        </p:txBody>
      </p:sp>
      <p:sp>
        <p:nvSpPr>
          <p:cNvPr id="1299" name="Google Shape;1299;p125"/>
          <p:cNvSpPr/>
          <p:nvPr/>
        </p:nvSpPr>
        <p:spPr>
          <a:xfrm>
            <a:off x="7963506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(7,8,9), (8,1,2)</a:t>
            </a:r>
            <a:endParaRPr/>
          </a:p>
        </p:txBody>
      </p:sp>
      <p:sp>
        <p:nvSpPr>
          <p:cNvPr id="1300" name="Google Shape;1300;p125"/>
          <p:cNvSpPr txBox="1"/>
          <p:nvPr/>
        </p:nvSpPr>
        <p:spPr>
          <a:xfrm>
            <a:off x="154171" y="7028515"/>
            <a:ext cx="1145645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en el disco:</a:t>
            </a:r>
            <a:endParaRPr/>
          </a:p>
        </p:txBody>
      </p:sp>
      <p:sp>
        <p:nvSpPr>
          <p:cNvPr id="1301" name="Google Shape;1301;p125"/>
          <p:cNvSpPr txBox="1"/>
          <p:nvPr/>
        </p:nvSpPr>
        <p:spPr>
          <a:xfrm>
            <a:off x="1758201" y="7431407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302" name="Google Shape;1302;p125"/>
          <p:cNvSpPr txBox="1"/>
          <p:nvPr/>
        </p:nvSpPr>
        <p:spPr>
          <a:xfrm>
            <a:off x="5730780" y="743140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303" name="Google Shape;1303;p125"/>
          <p:cNvSpPr txBox="1"/>
          <p:nvPr/>
        </p:nvSpPr>
        <p:spPr>
          <a:xfrm>
            <a:off x="9377899" y="7452424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sp>
        <p:nvSpPr>
          <p:cNvPr id="1304" name="Google Shape;1304;p125"/>
          <p:cNvSpPr/>
          <p:nvPr/>
        </p:nvSpPr>
        <p:spPr>
          <a:xfrm>
            <a:off x="5728065" y="5342502"/>
            <a:ext cx="5662226" cy="441961"/>
          </a:xfrm>
          <a:prstGeom prst="roundRect">
            <a:avLst>
              <a:gd fmla="val 16667" name="adj"/>
            </a:avLst>
          </a:prstGeom>
          <a:solidFill>
            <a:srgbClr val="69FF99">
              <a:alpha val="29803"/>
            </a:srgbClr>
          </a:solidFill>
          <a:ln cap="flat" cmpd="sng" w="22225">
            <a:solidFill>
              <a:srgbClr val="1FFF66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5" name="Google Shape;1305;p125"/>
          <p:cNvSpPr txBox="1"/>
          <p:nvPr/>
        </p:nvSpPr>
        <p:spPr>
          <a:xfrm>
            <a:off x="9167707" y="5341798"/>
            <a:ext cx="261257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26"/>
          <p:cNvSpPr txBox="1"/>
          <p:nvPr/>
        </p:nvSpPr>
        <p:spPr>
          <a:xfrm>
            <a:off x="2386463" y="1015999"/>
            <a:ext cx="82318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unclustered</a:t>
            </a:r>
            <a:endParaRPr/>
          </a:p>
        </p:txBody>
      </p:sp>
      <p:sp>
        <p:nvSpPr>
          <p:cNvPr id="1311" name="Google Shape;1311;p126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312" name="Google Shape;1312;p126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(4,p1), (0,p2), (8,p3)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(1,p1), </a:t>
                      </a:r>
                      <a:r>
                        <a:rPr lang="en-US" sz="2800" u="none" cap="none" strike="noStrike"/>
                        <a:t>(5,p1)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(2,p2)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(3,p2), (7,p3)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313" name="Google Shape;1313;p126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314" name="Google Shape;1314;p126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15" name="Google Shape;1315;p126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316" name="Google Shape;1316;p126"/>
          <p:cNvCxnSpPr/>
          <p:nvPr/>
        </p:nvCxnSpPr>
        <p:spPr>
          <a:xfrm flipH="1" rot="10800000">
            <a:off x="2606036" y="5542722"/>
            <a:ext cx="1561016" cy="673478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17" name="Google Shape;1317;p126"/>
          <p:cNvSpPr/>
          <p:nvPr/>
        </p:nvSpPr>
        <p:spPr>
          <a:xfrm>
            <a:off x="339634" y="7953199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(4,1,1), (1,2,2), (5,1,1)</a:t>
            </a:r>
            <a:endParaRPr/>
          </a:p>
        </p:txBody>
      </p:sp>
      <p:sp>
        <p:nvSpPr>
          <p:cNvPr id="1318" name="Google Shape;1318;p126"/>
          <p:cNvSpPr/>
          <p:nvPr/>
        </p:nvSpPr>
        <p:spPr>
          <a:xfrm>
            <a:off x="4151569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(0,2,3), (3,1,2), (2,3,3)</a:t>
            </a:r>
            <a:endParaRPr/>
          </a:p>
        </p:txBody>
      </p:sp>
      <p:sp>
        <p:nvSpPr>
          <p:cNvPr id="1319" name="Google Shape;1319;p126"/>
          <p:cNvSpPr/>
          <p:nvPr/>
        </p:nvSpPr>
        <p:spPr>
          <a:xfrm>
            <a:off x="7963506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(7,8,9), (8,1,2)</a:t>
            </a:r>
            <a:endParaRPr/>
          </a:p>
        </p:txBody>
      </p:sp>
      <p:sp>
        <p:nvSpPr>
          <p:cNvPr id="1320" name="Google Shape;1320;p126"/>
          <p:cNvSpPr txBox="1"/>
          <p:nvPr/>
        </p:nvSpPr>
        <p:spPr>
          <a:xfrm>
            <a:off x="154171" y="7028515"/>
            <a:ext cx="1145645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en el disco:</a:t>
            </a:r>
            <a:endParaRPr/>
          </a:p>
        </p:txBody>
      </p:sp>
      <p:sp>
        <p:nvSpPr>
          <p:cNvPr id="1321" name="Google Shape;1321;p126"/>
          <p:cNvSpPr txBox="1"/>
          <p:nvPr/>
        </p:nvSpPr>
        <p:spPr>
          <a:xfrm>
            <a:off x="1758201" y="7431407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322" name="Google Shape;1322;p126"/>
          <p:cNvSpPr txBox="1"/>
          <p:nvPr/>
        </p:nvSpPr>
        <p:spPr>
          <a:xfrm>
            <a:off x="5730780" y="743140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323" name="Google Shape;1323;p126"/>
          <p:cNvSpPr txBox="1"/>
          <p:nvPr/>
        </p:nvSpPr>
        <p:spPr>
          <a:xfrm>
            <a:off x="9377899" y="7452424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sp>
        <p:nvSpPr>
          <p:cNvPr id="1324" name="Google Shape;1324;p126"/>
          <p:cNvSpPr/>
          <p:nvPr/>
        </p:nvSpPr>
        <p:spPr>
          <a:xfrm>
            <a:off x="5728065" y="5342502"/>
            <a:ext cx="5662226" cy="441961"/>
          </a:xfrm>
          <a:prstGeom prst="roundRect">
            <a:avLst>
              <a:gd fmla="val 16667" name="adj"/>
            </a:avLst>
          </a:prstGeom>
          <a:solidFill>
            <a:srgbClr val="69FF99">
              <a:alpha val="29803"/>
            </a:srgbClr>
          </a:solidFill>
          <a:ln cap="flat" cmpd="sng" w="22225">
            <a:solidFill>
              <a:srgbClr val="1FFF66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5" name="Google Shape;1325;p126"/>
          <p:cNvSpPr txBox="1"/>
          <p:nvPr/>
        </p:nvSpPr>
        <p:spPr>
          <a:xfrm>
            <a:off x="9167707" y="5341798"/>
            <a:ext cx="261257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  <p:sp>
        <p:nvSpPr>
          <p:cNvPr id="1326" name="Google Shape;1326;p126"/>
          <p:cNvSpPr/>
          <p:nvPr/>
        </p:nvSpPr>
        <p:spPr>
          <a:xfrm>
            <a:off x="212368" y="7515282"/>
            <a:ext cx="3716187" cy="1371135"/>
          </a:xfrm>
          <a:prstGeom prst="roundRect">
            <a:avLst>
              <a:gd fmla="val 16667" name="adj"/>
            </a:avLst>
          </a:prstGeom>
          <a:solidFill>
            <a:srgbClr val="69FF99">
              <a:alpha val="29803"/>
            </a:srgbClr>
          </a:solidFill>
          <a:ln cap="flat" cmpd="sng" w="22225">
            <a:solidFill>
              <a:srgbClr val="92D05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7" name="Google Shape;1327;p126"/>
          <p:cNvSpPr txBox="1"/>
          <p:nvPr/>
        </p:nvSpPr>
        <p:spPr>
          <a:xfrm>
            <a:off x="1758201" y="8514128"/>
            <a:ext cx="2612571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7"/>
          <p:cNvSpPr txBox="1"/>
          <p:nvPr/>
        </p:nvSpPr>
        <p:spPr>
          <a:xfrm>
            <a:off x="2386463" y="1015999"/>
            <a:ext cx="82318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unclustered</a:t>
            </a:r>
            <a:endParaRPr/>
          </a:p>
        </p:txBody>
      </p:sp>
      <p:sp>
        <p:nvSpPr>
          <p:cNvPr id="1333" name="Google Shape;1333;p127"/>
          <p:cNvSpPr txBox="1"/>
          <p:nvPr/>
        </p:nvSpPr>
        <p:spPr>
          <a:xfrm>
            <a:off x="969148" y="4224654"/>
            <a:ext cx="117316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= 5</a:t>
            </a:r>
            <a:endParaRPr/>
          </a:p>
        </p:txBody>
      </p:sp>
      <p:graphicFrame>
        <p:nvGraphicFramePr>
          <p:cNvPr id="1334" name="Google Shape;1334;p127"/>
          <p:cNvGraphicFramePr/>
          <p:nvPr/>
        </p:nvGraphicFramePr>
        <p:xfrm>
          <a:off x="4167051" y="4277993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{F1062D6E-856C-4EA4-8E48-F19FB46207A1}</a:tableStyleId>
              </a:tblPr>
              <a:tblGrid>
                <a:gridCol w="1706500"/>
                <a:gridCol w="5185875"/>
              </a:tblGrid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Helvetica Neue Light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 Light"/>
                        <a:buNone/>
                      </a:pPr>
                      <a:r>
                        <a:t/>
                      </a:r>
                      <a:endParaRPr b="0" sz="18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(4,p1), (0,p2), (8,p3)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(1,p1), </a:t>
                      </a:r>
                      <a:r>
                        <a:rPr lang="en-US" sz="2800" u="none" cap="none" strike="noStrike"/>
                        <a:t>(5,p1)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(2,p2)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  <a:tr h="497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u="none" cap="none" strike="noStrike"/>
                        <a:t>(3,p2), (7,p3)</a:t>
                      </a:r>
                      <a:endParaRPr/>
                    </a:p>
                  </a:txBody>
                  <a:tcPr marT="45725" marB="45725" marR="45725" marL="45725" anchor="ctr">
                    <a:lnL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63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DE0"/>
                    </a:solidFill>
                  </a:tcPr>
                </a:tc>
              </a:tr>
            </a:tbl>
          </a:graphicData>
        </a:graphic>
      </p:graphicFrame>
      <p:sp>
        <p:nvSpPr>
          <p:cNvPr id="1335" name="Google Shape;1335;p127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cxnSp>
        <p:nvCxnSpPr>
          <p:cNvPr id="1336" name="Google Shape;1336;p127"/>
          <p:cNvCxnSpPr/>
          <p:nvPr/>
        </p:nvCxnSpPr>
        <p:spPr>
          <a:xfrm flipH="1">
            <a:off x="1555728" y="4876799"/>
            <a:ext cx="1" cy="883921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37" name="Google Shape;1337;p127"/>
          <p:cNvSpPr txBox="1"/>
          <p:nvPr/>
        </p:nvSpPr>
        <p:spPr>
          <a:xfrm>
            <a:off x="505420" y="5892346"/>
            <a:ext cx="2100616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5 % 4 = 1</a:t>
            </a:r>
            <a:endParaRPr/>
          </a:p>
        </p:txBody>
      </p:sp>
      <p:cxnSp>
        <p:nvCxnSpPr>
          <p:cNvPr id="1338" name="Google Shape;1338;p127"/>
          <p:cNvCxnSpPr/>
          <p:nvPr/>
        </p:nvCxnSpPr>
        <p:spPr>
          <a:xfrm flipH="1" rot="10800000">
            <a:off x="2606036" y="5542722"/>
            <a:ext cx="1561016" cy="673478"/>
          </a:xfrm>
          <a:prstGeom prst="straightConnector1">
            <a:avLst/>
          </a:prstGeom>
          <a:noFill/>
          <a:ln cap="flat" cmpd="sng" w="50800">
            <a:solidFill>
              <a:schemeClr val="accent5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39" name="Google Shape;1339;p127"/>
          <p:cNvSpPr/>
          <p:nvPr/>
        </p:nvSpPr>
        <p:spPr>
          <a:xfrm>
            <a:off x="339634" y="7953199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(4,1,1), (1,2,2), (5,1,1)</a:t>
            </a:r>
            <a:endParaRPr/>
          </a:p>
        </p:txBody>
      </p:sp>
      <p:sp>
        <p:nvSpPr>
          <p:cNvPr id="1340" name="Google Shape;1340;p127"/>
          <p:cNvSpPr/>
          <p:nvPr/>
        </p:nvSpPr>
        <p:spPr>
          <a:xfrm>
            <a:off x="4151569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(0,2,3), (3,1,2), (2,3,3)</a:t>
            </a:r>
            <a:endParaRPr/>
          </a:p>
        </p:txBody>
      </p:sp>
      <p:sp>
        <p:nvSpPr>
          <p:cNvPr id="1341" name="Google Shape;1341;p127"/>
          <p:cNvSpPr/>
          <p:nvPr/>
        </p:nvSpPr>
        <p:spPr>
          <a:xfrm>
            <a:off x="7963506" y="7953199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(7,8,9), (8,1,2)</a:t>
            </a:r>
            <a:endParaRPr/>
          </a:p>
        </p:txBody>
      </p:sp>
      <p:sp>
        <p:nvSpPr>
          <p:cNvPr id="1342" name="Google Shape;1342;p127"/>
          <p:cNvSpPr txBox="1"/>
          <p:nvPr/>
        </p:nvSpPr>
        <p:spPr>
          <a:xfrm>
            <a:off x="154171" y="7028515"/>
            <a:ext cx="1145645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en el disco:</a:t>
            </a:r>
            <a:endParaRPr/>
          </a:p>
        </p:txBody>
      </p:sp>
      <p:sp>
        <p:nvSpPr>
          <p:cNvPr id="1343" name="Google Shape;1343;p127"/>
          <p:cNvSpPr txBox="1"/>
          <p:nvPr/>
        </p:nvSpPr>
        <p:spPr>
          <a:xfrm>
            <a:off x="1758201" y="7431407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344" name="Google Shape;1344;p127"/>
          <p:cNvSpPr txBox="1"/>
          <p:nvPr/>
        </p:nvSpPr>
        <p:spPr>
          <a:xfrm>
            <a:off x="5730780" y="743140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345" name="Google Shape;1345;p127"/>
          <p:cNvSpPr txBox="1"/>
          <p:nvPr/>
        </p:nvSpPr>
        <p:spPr>
          <a:xfrm>
            <a:off x="9377899" y="7452424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sp>
        <p:nvSpPr>
          <p:cNvPr id="1346" name="Google Shape;1346;p127"/>
          <p:cNvSpPr/>
          <p:nvPr/>
        </p:nvSpPr>
        <p:spPr>
          <a:xfrm>
            <a:off x="5728065" y="5342502"/>
            <a:ext cx="5662226" cy="441961"/>
          </a:xfrm>
          <a:prstGeom prst="roundRect">
            <a:avLst>
              <a:gd fmla="val 16667" name="adj"/>
            </a:avLst>
          </a:prstGeom>
          <a:solidFill>
            <a:srgbClr val="69FF99">
              <a:alpha val="29803"/>
            </a:srgbClr>
          </a:solidFill>
          <a:ln cap="flat" cmpd="sng" w="22225">
            <a:solidFill>
              <a:srgbClr val="1FFF66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7" name="Google Shape;1347;p127"/>
          <p:cNvSpPr txBox="1"/>
          <p:nvPr/>
        </p:nvSpPr>
        <p:spPr>
          <a:xfrm>
            <a:off x="9167707" y="5341798"/>
            <a:ext cx="2612572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  <p:sp>
        <p:nvSpPr>
          <p:cNvPr id="1348" name="Google Shape;1348;p127"/>
          <p:cNvSpPr txBox="1"/>
          <p:nvPr/>
        </p:nvSpPr>
        <p:spPr>
          <a:xfrm>
            <a:off x="1758201" y="8514128"/>
            <a:ext cx="2612571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 del disco</a:t>
            </a:r>
            <a:endParaRPr/>
          </a:p>
        </p:txBody>
      </p:sp>
      <p:sp>
        <p:nvSpPr>
          <p:cNvPr id="1349" name="Google Shape;1349;p127"/>
          <p:cNvSpPr txBox="1"/>
          <p:nvPr/>
        </p:nvSpPr>
        <p:spPr>
          <a:xfrm>
            <a:off x="589135" y="8956354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#(I/O) = 2</a:t>
            </a:r>
            <a:endParaRPr/>
          </a:p>
        </p:txBody>
      </p:sp>
      <p:sp>
        <p:nvSpPr>
          <p:cNvPr id="1350" name="Google Shape;1350;p127"/>
          <p:cNvSpPr/>
          <p:nvPr/>
        </p:nvSpPr>
        <p:spPr>
          <a:xfrm>
            <a:off x="212368" y="7515282"/>
            <a:ext cx="3716187" cy="1371135"/>
          </a:xfrm>
          <a:prstGeom prst="roundRect">
            <a:avLst>
              <a:gd fmla="val 16667" name="adj"/>
            </a:avLst>
          </a:prstGeom>
          <a:solidFill>
            <a:srgbClr val="69FF99">
              <a:alpha val="29803"/>
            </a:srgbClr>
          </a:solidFill>
          <a:ln cap="flat" cmpd="sng" w="22225">
            <a:solidFill>
              <a:srgbClr val="92D05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28"/>
          <p:cNvSpPr txBox="1"/>
          <p:nvPr/>
        </p:nvSpPr>
        <p:spPr>
          <a:xfrm>
            <a:off x="2386463" y="1015999"/>
            <a:ext cx="82318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unclustered</a:t>
            </a:r>
            <a:endParaRPr/>
          </a:p>
        </p:txBody>
      </p:sp>
      <p:sp>
        <p:nvSpPr>
          <p:cNvPr id="1356" name="Google Shape;1356;p128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sp>
        <p:nvSpPr>
          <p:cNvPr id="1357" name="Google Shape;1357;p128"/>
          <p:cNvSpPr txBox="1"/>
          <p:nvPr/>
        </p:nvSpPr>
        <p:spPr>
          <a:xfrm>
            <a:off x="653140" y="3585075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Considerar: página del índice vs página con tuplas</a:t>
            </a:r>
            <a:endParaRPr/>
          </a:p>
        </p:txBody>
      </p:sp>
      <p:sp>
        <p:nvSpPr>
          <p:cNvPr id="1358" name="Google Shape;1358;p128"/>
          <p:cNvSpPr/>
          <p:nvPr/>
        </p:nvSpPr>
        <p:spPr>
          <a:xfrm>
            <a:off x="1445139" y="5263260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(1,p1), (2,p7),…</a:t>
            </a:r>
            <a:endParaRPr/>
          </a:p>
        </p:txBody>
      </p:sp>
      <p:sp>
        <p:nvSpPr>
          <p:cNvPr id="1359" name="Google Shape;1359;p128"/>
          <p:cNvSpPr/>
          <p:nvPr/>
        </p:nvSpPr>
        <p:spPr>
          <a:xfrm>
            <a:off x="7083939" y="5263260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(1,2,3), (7,3,1),…</a:t>
            </a:r>
            <a:endParaRPr/>
          </a:p>
        </p:txBody>
      </p:sp>
      <p:sp>
        <p:nvSpPr>
          <p:cNvPr id="1360" name="Google Shape;1360;p128"/>
          <p:cNvSpPr txBox="1"/>
          <p:nvPr/>
        </p:nvSpPr>
        <p:spPr>
          <a:xfrm>
            <a:off x="653139" y="6456808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puntero p1 … un long/8 bytes</a:t>
            </a:r>
            <a:endParaRPr/>
          </a:p>
        </p:txBody>
      </p:sp>
      <p:sp>
        <p:nvSpPr>
          <p:cNvPr id="1361" name="Google Shape;1361;p128"/>
          <p:cNvSpPr txBox="1"/>
          <p:nvPr/>
        </p:nvSpPr>
        <p:spPr>
          <a:xfrm>
            <a:off x="653138" y="7392789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tupla … puede ser 20 longs/160 bytes</a:t>
            </a:r>
            <a:endParaRPr/>
          </a:p>
        </p:txBody>
      </p:sp>
      <p:sp>
        <p:nvSpPr>
          <p:cNvPr id="1362" name="Google Shape;1362;p128"/>
          <p:cNvSpPr txBox="1"/>
          <p:nvPr/>
        </p:nvSpPr>
        <p:spPr>
          <a:xfrm>
            <a:off x="653137" y="8240380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¿Dónde cabe más?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9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368" name="Google Shape;1368;p129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369" name="Google Shape;1369;p129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370" name="Google Shape;1370;p129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371" name="Google Shape;1371;p129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sp>
        <p:nvSpPr>
          <p:cNvPr id="1372" name="Google Shape;1372;p129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376" name="Google Shape;1376;p129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377" name="Google Shape;1377;p129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78" name="Google Shape;1378;p129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79" name="Google Shape;1379;p129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0" name="Google Shape;1380;p129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1" name="Google Shape;1381;p129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82" name="Google Shape;1382;p129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383" name="Google Shape;1383;p129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/>
          <p:nvPr/>
        </p:nvSpPr>
        <p:spPr>
          <a:xfrm>
            <a:off x="4299077" y="1015999"/>
            <a:ext cx="440664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Transactions</a:t>
            </a:r>
            <a:endParaRPr/>
          </a:p>
        </p:txBody>
      </p:sp>
      <p:pic>
        <p:nvPicPr>
          <p:cNvPr descr="Captura de pantalla 2016-09-29 a las 5.12.26 p.m..png"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304" y="2247105"/>
            <a:ext cx="9662192" cy="701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0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389" name="Google Shape;1389;p130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390" name="Google Shape;1390;p130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391" name="Google Shape;1391;p130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392" name="Google Shape;1392;p130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393" name="Google Shape;1393;p130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394" name="Google Shape;1394;p130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395" name="Google Shape;1395;p130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396" name="Google Shape;1396;p130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397" name="Google Shape;1397;p130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398" name="Google Shape;1398;p130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399" name="Google Shape;1399;p130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00" name="Google Shape;1400;p130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01" name="Google Shape;1401;p130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02" name="Google Shape;1402;p130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03" name="Google Shape;1403;p130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04" name="Google Shape;1404;p130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31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410" name="Google Shape;1410;p131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411" name="Google Shape;1411;p131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412" name="Google Shape;1412;p131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413" name="Google Shape;1413;p131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414" name="Google Shape;1414;p131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415" name="Google Shape;1415;p131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416" name="Google Shape;1416;p131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417" name="Google Shape;1417;p131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418" name="Google Shape;1418;p131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419" name="Google Shape;1419;p131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0" name="Google Shape;1420;p131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1" name="Google Shape;1421;p131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2" name="Google Shape;1422;p131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3" name="Google Shape;1423;p131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24" name="Google Shape;1424;p131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25" name="Google Shape;1425;p131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32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431" name="Google Shape;1431;p132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432" name="Google Shape;1432;p132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433" name="Google Shape;1433;p132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434" name="Google Shape;1434;p132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435" name="Google Shape;1435;p132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436" name="Google Shape;1436;p132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437" name="Google Shape;1437;p132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438" name="Google Shape;1438;p132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439" name="Google Shape;1439;p132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440" name="Google Shape;1440;p132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1" name="Google Shape;1441;p132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2" name="Google Shape;1442;p132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3" name="Google Shape;1443;p132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4" name="Google Shape;1444;p132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45" name="Google Shape;1445;p132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46" name="Google Shape;1446;p132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33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452" name="Google Shape;1452;p133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453" name="Google Shape;1453;p133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454" name="Google Shape;1454;p133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455" name="Google Shape;1455;p133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456" name="Google Shape;1456;p133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457" name="Google Shape;1457;p133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458" name="Google Shape;1458;p133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459" name="Google Shape;1459;p133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460" name="Google Shape;1460;p133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461" name="Google Shape;1461;p133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2" name="Google Shape;1462;p133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3" name="Google Shape;1463;p133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4" name="Google Shape;1464;p133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5" name="Google Shape;1465;p133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66" name="Google Shape;1466;p133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67" name="Google Shape;1467;p133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34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473" name="Google Shape;1473;p134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474" name="Google Shape;1474;p134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475" name="Google Shape;1475;p134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476" name="Google Shape;1476;p134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477" name="Google Shape;1477;p134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478" name="Google Shape;1478;p134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479" name="Google Shape;1479;p134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480" name="Google Shape;1480;p134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481" name="Google Shape;1481;p134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482" name="Google Shape;1482;p134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3" name="Google Shape;1483;p134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4" name="Google Shape;1484;p134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5" name="Google Shape;1485;p134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6" name="Google Shape;1486;p134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487" name="Google Shape;1487;p134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488" name="Google Shape;1488;p134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489" name="Google Shape;1489;p134"/>
          <p:cNvSpPr txBox="1"/>
          <p:nvPr/>
        </p:nvSpPr>
        <p:spPr>
          <a:xfrm>
            <a:off x="653141" y="8084946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#(I/O) = h … altura del árbol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35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495" name="Google Shape;1495;p135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496" name="Google Shape;1496;p135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497" name="Google Shape;1497;p135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498" name="Google Shape;1498;p135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</a:t>
            </a:r>
            <a:endParaRPr/>
          </a:p>
        </p:txBody>
      </p:sp>
      <p:sp>
        <p:nvSpPr>
          <p:cNvPr id="1499" name="Google Shape;1499;p135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500" name="Google Shape;1500;p135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501" name="Google Shape;1501;p135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502" name="Google Shape;1502;p135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503" name="Google Shape;1503;p135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04" name="Google Shape;1504;p135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05" name="Google Shape;1505;p135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06" name="Google Shape;1506;p135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07" name="Google Shape;1507;p135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08" name="Google Shape;1508;p135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09" name="Google Shape;1509;p135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510" name="Google Shape;1510;p135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511" name="Google Shape;1511;p135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512" name="Google Shape;1512;p135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513" name="Google Shape;1513;p135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514" name="Google Shape;1514;p135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515" name="Google Shape;1515;p135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516" name="Google Shape;1516;p135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36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522" name="Google Shape;1522;p136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523" name="Google Shape;1523;p136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524" name="Google Shape;1524;p136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525" name="Google Shape;1525;p136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526" name="Google Shape;1526;p136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527" name="Google Shape;1527;p136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528" name="Google Shape;1528;p136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529" name="Google Shape;1529;p136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530" name="Google Shape;1530;p136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1" name="Google Shape;1531;p136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2" name="Google Shape;1532;p136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3" name="Google Shape;1533;p136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4" name="Google Shape;1534;p136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35" name="Google Shape;1535;p136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36" name="Google Shape;1536;p136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537" name="Google Shape;1537;p136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538" name="Google Shape;1538;p136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539" name="Google Shape;1539;p136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540" name="Google Shape;1540;p136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541" name="Google Shape;1541;p136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542" name="Google Shape;1542;p136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543" name="Google Shape;1543;p136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37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549" name="Google Shape;1549;p137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550" name="Google Shape;1550;p137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551" name="Google Shape;1551;p137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552" name="Google Shape;1552;p137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553" name="Google Shape;1553;p137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554" name="Google Shape;1554;p137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555" name="Google Shape;1555;p137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556" name="Google Shape;1556;p137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557" name="Google Shape;1557;p137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58" name="Google Shape;1558;p137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59" name="Google Shape;1559;p137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60" name="Google Shape;1560;p137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61" name="Google Shape;1561;p137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62" name="Google Shape;1562;p137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63" name="Google Shape;1563;p137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564" name="Google Shape;1564;p137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565" name="Google Shape;1565;p137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566" name="Google Shape;1566;p137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567" name="Google Shape;1567;p137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568" name="Google Shape;1568;p137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569" name="Google Shape;1569;p137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570" name="Google Shape;1570;p137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8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576" name="Google Shape;1576;p138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577" name="Google Shape;1577;p138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578" name="Google Shape;1578;p138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579" name="Google Shape;1579;p138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= 5</a:t>
            </a:r>
            <a:endParaRPr/>
          </a:p>
        </p:txBody>
      </p:sp>
      <p:sp>
        <p:nvSpPr>
          <p:cNvPr id="1580" name="Google Shape;1580;p138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581" name="Google Shape;1581;p138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582" name="Google Shape;1582;p138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583" name="Google Shape;1583;p138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584" name="Google Shape;1584;p138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5" name="Google Shape;1585;p138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6" name="Google Shape;1586;p138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7" name="Google Shape;1587;p138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8" name="Google Shape;1588;p138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589" name="Google Shape;1589;p138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90" name="Google Shape;1590;p138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591" name="Google Shape;1591;p138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592" name="Google Shape;1592;p138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593" name="Google Shape;1593;p138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594" name="Google Shape;1594;p138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595" name="Google Shape;1595;p138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596" name="Google Shape;1596;p138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597" name="Google Shape;1597;p138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sp>
        <p:nvSpPr>
          <p:cNvPr id="1598" name="Google Shape;1598;p138"/>
          <p:cNvSpPr/>
          <p:nvPr/>
        </p:nvSpPr>
        <p:spPr>
          <a:xfrm>
            <a:off x="8988812" y="2523501"/>
            <a:ext cx="2320926" cy="822326"/>
          </a:xfrm>
          <a:custGeom>
            <a:rect b="b" l="l" r="r" t="t"/>
            <a:pathLst>
              <a:path extrusionOk="0" h="21600" w="21600">
                <a:moveTo>
                  <a:pt x="2068" y="0"/>
                </a:moveTo>
                <a:cubicBezTo>
                  <a:pt x="1981" y="0"/>
                  <a:pt x="1910" y="201"/>
                  <a:pt x="1910" y="448"/>
                </a:cubicBezTo>
                <a:lnTo>
                  <a:pt x="1910" y="11988"/>
                </a:lnTo>
                <a:lnTo>
                  <a:pt x="0" y="21600"/>
                </a:lnTo>
                <a:lnTo>
                  <a:pt x="2364" y="13531"/>
                </a:lnTo>
                <a:lnTo>
                  <a:pt x="21441" y="13531"/>
                </a:lnTo>
                <a:cubicBezTo>
                  <a:pt x="21529" y="13531"/>
                  <a:pt x="21600" y="13330"/>
                  <a:pt x="21600" y="13083"/>
                </a:cubicBezTo>
                <a:lnTo>
                  <a:pt x="21600" y="448"/>
                </a:lnTo>
                <a:cubicBezTo>
                  <a:pt x="21600" y="201"/>
                  <a:pt x="21529" y="0"/>
                  <a:pt x="21441" y="0"/>
                </a:cubicBezTo>
                <a:lnTo>
                  <a:pt x="2068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2743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Costo 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h+1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39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604" name="Google Shape;1604;p139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605" name="Google Shape;1605;p139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606" name="Google Shape;1606;p139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607" name="Google Shape;1607;p139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608" name="Google Shape;1608;p139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609" name="Google Shape;1609;p139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610" name="Google Shape;1610;p139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611" name="Google Shape;1611;p139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612" name="Google Shape;1612;p139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613" name="Google Shape;1613;p139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4" name="Google Shape;1614;p139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5" name="Google Shape;1615;p139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6" name="Google Shape;1616;p139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7" name="Google Shape;1617;p139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18" name="Google Shape;1618;p139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19" name="Google Shape;1619;p139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/>
        </p:nvSpPr>
        <p:spPr>
          <a:xfrm>
            <a:off x="4299077" y="1015999"/>
            <a:ext cx="440664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Transactions</a:t>
            </a:r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895204" y="2837006"/>
            <a:ext cx="11214391" cy="647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Componente que asegura las propiedades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ACID</a:t>
            </a:r>
            <a:endParaRPr/>
          </a:p>
        </p:txBody>
      </p:sp>
      <p:pic>
        <p:nvPicPr>
          <p:cNvPr descr="lemon.png"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400" y="4289719"/>
            <a:ext cx="1016000" cy="10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5439331" y="6268887"/>
            <a:ext cx="3142135" cy="2184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tomicity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onsistency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40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625" name="Google Shape;1625;p140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626" name="Google Shape;1626;p140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627" name="Google Shape;1627;p140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628" name="Google Shape;1628;p140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629" name="Google Shape;1629;p140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630" name="Google Shape;1630;p140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631" name="Google Shape;1631;p140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632" name="Google Shape;1632;p140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633" name="Google Shape;1633;p140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4" name="Google Shape;1634;p140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5" name="Google Shape;1635;p140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6" name="Google Shape;1636;p140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7" name="Google Shape;1637;p140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38" name="Google Shape;1638;p140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39" name="Google Shape;1639;p140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640" name="Google Shape;1640;p140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41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646" name="Google Shape;1646;p141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647" name="Google Shape;1647;p141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648" name="Google Shape;1648;p141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649" name="Google Shape;1649;p141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650" name="Google Shape;1650;p141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651" name="Google Shape;1651;p141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652" name="Google Shape;1652;p141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653" name="Google Shape;1653;p141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654" name="Google Shape;1654;p141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5" name="Google Shape;1655;p141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6" name="Google Shape;1656;p141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7" name="Google Shape;1657;p141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8" name="Google Shape;1658;p141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59" name="Google Shape;1659;p141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0" name="Google Shape;1660;p141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661" name="Google Shape;1661;p141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42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667" name="Google Shape;1667;p142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668" name="Google Shape;1668;p142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669" name="Google Shape;1669;p142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670" name="Google Shape;1670;p142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671" name="Google Shape;1671;p142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672" name="Google Shape;1672;p142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673" name="Google Shape;1673;p142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674" name="Google Shape;1674;p142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675" name="Google Shape;1675;p142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6" name="Google Shape;1676;p142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7" name="Google Shape;1677;p142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8" name="Google Shape;1678;p142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79" name="Google Shape;1679;p142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80" name="Google Shape;1680;p142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1" name="Google Shape;1681;p142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682" name="Google Shape;1682;p142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43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688" name="Google Shape;1688;p143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689" name="Google Shape;1689;p143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690" name="Google Shape;1690;p143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691" name="Google Shape;1691;p143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692" name="Google Shape;1692;p143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693" name="Google Shape;1693;p143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694" name="Google Shape;1694;p143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695" name="Google Shape;1695;p143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696" name="Google Shape;1696;p143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7" name="Google Shape;1697;p143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8" name="Google Shape;1698;p143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699" name="Google Shape;1699;p143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00" name="Google Shape;1700;p143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01" name="Google Shape;1701;p143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02" name="Google Shape;1702;p143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703" name="Google Shape;1703;p143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44"/>
          <p:cNvSpPr txBox="1"/>
          <p:nvPr/>
        </p:nvSpPr>
        <p:spPr>
          <a:xfrm>
            <a:off x="3497078" y="1015999"/>
            <a:ext cx="601065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clustered</a:t>
            </a:r>
            <a:endParaRPr/>
          </a:p>
        </p:txBody>
      </p:sp>
      <p:sp>
        <p:nvSpPr>
          <p:cNvPr id="1709" name="Google Shape;1709;p144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710" name="Google Shape;1710;p144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711" name="Google Shape;1711;p144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712" name="Google Shape;1712;p144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713" name="Google Shape;1713;p144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(1,2,3)</a:t>
            </a:r>
            <a:endParaRPr/>
          </a:p>
        </p:txBody>
      </p:sp>
      <p:sp>
        <p:nvSpPr>
          <p:cNvPr id="1714" name="Google Shape;1714;p144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715" name="Google Shape;1715;p144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(5,0,0), (6,2,3)</a:t>
            </a:r>
            <a:endParaRPr/>
          </a:p>
        </p:txBody>
      </p:sp>
      <p:sp>
        <p:nvSpPr>
          <p:cNvPr id="1716" name="Google Shape;1716;p144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</a:t>
            </a:r>
            <a:endParaRPr/>
          </a:p>
        </p:txBody>
      </p:sp>
      <p:sp>
        <p:nvSpPr>
          <p:cNvPr id="1717" name="Google Shape;1717;p144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718" name="Google Shape;1718;p144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19" name="Google Shape;1719;p144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20" name="Google Shape;1720;p144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21" name="Google Shape;1721;p144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22" name="Google Shape;1722;p144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23" name="Google Shape;1723;p144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24" name="Google Shape;1724;p144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725" name="Google Shape;1725;p144"/>
          <p:cNvSpPr txBox="1"/>
          <p:nvPr/>
        </p:nvSpPr>
        <p:spPr>
          <a:xfrm>
            <a:off x="653141" y="7529460"/>
            <a:ext cx="11456453" cy="686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#(I/O) = </a:t>
            </a:r>
            <a:endParaRPr/>
          </a:p>
        </p:txBody>
      </p:sp>
      <p:sp>
        <p:nvSpPr>
          <p:cNvPr id="1726" name="Google Shape;1726;p144"/>
          <p:cNvSpPr txBox="1"/>
          <p:nvPr/>
        </p:nvSpPr>
        <p:spPr>
          <a:xfrm>
            <a:off x="1329266" y="8734093"/>
            <a:ext cx="10346268" cy="686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nº de bloques con regs que calzan búsqueda</a:t>
            </a:r>
            <a:endParaRPr/>
          </a:p>
        </p:txBody>
      </p:sp>
      <p:pic>
        <p:nvPicPr>
          <p:cNvPr id="1727" name="Google Shape;172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38" y="7512563"/>
            <a:ext cx="1906125" cy="7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00" y="8293561"/>
            <a:ext cx="1091768" cy="112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45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734" name="Google Shape;1734;p145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735" name="Google Shape;1735;p145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736" name="Google Shape;1736;p145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737" name="Google Shape;1737;p145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738" name="Google Shape;1738;p145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739" name="Google Shape;1739;p145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740" name="Google Shape;1740;p145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741" name="Google Shape;1741;p145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742" name="Google Shape;1742;p145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3" name="Google Shape;1743;p145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4" name="Google Shape;1744;p145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5" name="Google Shape;1745;p145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6" name="Google Shape;1746;p145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47" name="Google Shape;1747;p145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48" name="Google Shape;1748;p145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749" name="Google Shape;1749;p145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750" name="Google Shape;1750;p145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751" name="Google Shape;1751;p145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752" name="Google Shape;1752;p145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753" name="Google Shape;1753;p145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754" name="Google Shape;1754;p145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755" name="Google Shape;1755;p145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46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761" name="Google Shape;1761;p146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762" name="Google Shape;1762;p146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763" name="Google Shape;1763;p146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764" name="Google Shape;1764;p146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765" name="Google Shape;1765;p146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766" name="Google Shape;1766;p146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767" name="Google Shape;1767;p146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768" name="Google Shape;1768;p146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769" name="Google Shape;1769;p146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70" name="Google Shape;1770;p146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71" name="Google Shape;1771;p146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72" name="Google Shape;1772;p146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73" name="Google Shape;1773;p146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74" name="Google Shape;1774;p146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75" name="Google Shape;1775;p146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776" name="Google Shape;1776;p146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777" name="Google Shape;1777;p146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778" name="Google Shape;1778;p146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779" name="Google Shape;1779;p146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780" name="Google Shape;1780;p146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781" name="Google Shape;1781;p146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782" name="Google Shape;1782;p146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47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788" name="Google Shape;1788;p147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789" name="Google Shape;1789;p147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790" name="Google Shape;1790;p147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791" name="Google Shape;1791;p147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792" name="Google Shape;1792;p147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793" name="Google Shape;1793;p147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794" name="Google Shape;1794;p147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795" name="Google Shape;1795;p147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796" name="Google Shape;1796;p147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97" name="Google Shape;1797;p147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98" name="Google Shape;1798;p147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99" name="Google Shape;1799;p147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0" name="Google Shape;1800;p147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01" name="Google Shape;1801;p147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02" name="Google Shape;1802;p147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803" name="Google Shape;1803;p147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804" name="Google Shape;1804;p147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805" name="Google Shape;1805;p147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806" name="Google Shape;1806;p147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807" name="Google Shape;1807;p147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808" name="Google Shape;1808;p147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809" name="Google Shape;1809;p147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cxnSp>
        <p:nvCxnSpPr>
          <p:cNvPr id="1810" name="Google Shape;1810;p147"/>
          <p:cNvCxnSpPr/>
          <p:nvPr/>
        </p:nvCxnSpPr>
        <p:spPr>
          <a:xfrm flipH="1">
            <a:off x="3110395" y="6936078"/>
            <a:ext cx="2913061" cy="147322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11" name="Google Shape;1811;p147"/>
          <p:cNvCxnSpPr/>
          <p:nvPr/>
        </p:nvCxnSpPr>
        <p:spPr>
          <a:xfrm flipH="1">
            <a:off x="3630198" y="6943149"/>
            <a:ext cx="3477360" cy="144761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48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817" name="Google Shape;1817;p148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818" name="Google Shape;1818;p148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819" name="Google Shape;1819;p148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820" name="Google Shape;1820;p148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821" name="Google Shape;1821;p148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822" name="Google Shape;1822;p148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823" name="Google Shape;1823;p148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824" name="Google Shape;1824;p148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825" name="Google Shape;1825;p148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6" name="Google Shape;1826;p148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7" name="Google Shape;1827;p148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8" name="Google Shape;1828;p148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9" name="Google Shape;1829;p148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30" name="Google Shape;1830;p148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31" name="Google Shape;1831;p148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832" name="Google Shape;1832;p148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833" name="Google Shape;1833;p148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834" name="Google Shape;1834;p148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835" name="Google Shape;1835;p148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836" name="Google Shape;1836;p148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837" name="Google Shape;1837;p148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838" name="Google Shape;1838;p148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cxnSp>
        <p:nvCxnSpPr>
          <p:cNvPr id="1839" name="Google Shape;1839;p148"/>
          <p:cNvCxnSpPr/>
          <p:nvPr/>
        </p:nvCxnSpPr>
        <p:spPr>
          <a:xfrm flipH="1">
            <a:off x="3110395" y="6936078"/>
            <a:ext cx="2913061" cy="147322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40" name="Google Shape;1840;p148"/>
          <p:cNvCxnSpPr/>
          <p:nvPr/>
        </p:nvCxnSpPr>
        <p:spPr>
          <a:xfrm flipH="1">
            <a:off x="3630198" y="6943149"/>
            <a:ext cx="3477360" cy="144761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41" name="Google Shape;1841;p148"/>
          <p:cNvCxnSpPr/>
          <p:nvPr/>
        </p:nvCxnSpPr>
        <p:spPr>
          <a:xfrm>
            <a:off x="8671388" y="6943366"/>
            <a:ext cx="1" cy="143597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49"/>
          <p:cNvSpPr txBox="1"/>
          <p:nvPr/>
        </p:nvSpPr>
        <p:spPr>
          <a:xfrm>
            <a:off x="3330545" y="228945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847" name="Google Shape;1847;p149"/>
          <p:cNvSpPr/>
          <p:nvPr/>
        </p:nvSpPr>
        <p:spPr>
          <a:xfrm>
            <a:off x="7331650" y="4713641"/>
            <a:ext cx="3461658" cy="901245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⋅   9   ⋅    11    ⋅  33   ⋅     ⋅   </a:t>
            </a:r>
            <a:endParaRPr/>
          </a:p>
        </p:txBody>
      </p:sp>
      <p:sp>
        <p:nvSpPr>
          <p:cNvPr id="1848" name="Google Shape;1848;p149"/>
          <p:cNvSpPr/>
          <p:nvPr/>
        </p:nvSpPr>
        <p:spPr>
          <a:xfrm>
            <a:off x="1950237" y="4913565"/>
            <a:ext cx="3461658" cy="501398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⋅  2   ⋅    5    ⋅   ⋅   ⋅ </a:t>
            </a:r>
            <a:endParaRPr/>
          </a:p>
        </p:txBody>
      </p:sp>
      <p:sp>
        <p:nvSpPr>
          <p:cNvPr id="1849" name="Google Shape;1849;p149"/>
          <p:cNvSpPr/>
          <p:nvPr/>
        </p:nvSpPr>
        <p:spPr>
          <a:xfrm>
            <a:off x="5028717" y="3536659"/>
            <a:ext cx="3461658" cy="51628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⋅   6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⋅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⋅     ⋅     ⋅ </a:t>
            </a:r>
            <a:endParaRPr/>
          </a:p>
        </p:txBody>
      </p:sp>
      <p:sp>
        <p:nvSpPr>
          <p:cNvPr id="1850" name="Google Shape;1850;p149"/>
          <p:cNvSpPr txBox="1"/>
          <p:nvPr/>
        </p:nvSpPr>
        <p:spPr>
          <a:xfrm>
            <a:off x="653141" y="2649093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 … índice sobre a … a &gt; 5</a:t>
            </a:r>
            <a:endParaRPr/>
          </a:p>
        </p:txBody>
      </p:sp>
      <p:sp>
        <p:nvSpPr>
          <p:cNvPr id="1851" name="Google Shape;1851;p149"/>
          <p:cNvSpPr/>
          <p:nvPr/>
        </p:nvSpPr>
        <p:spPr>
          <a:xfrm>
            <a:off x="3269586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(2,p2), (4,p2)</a:t>
            </a:r>
            <a:endParaRPr/>
          </a:p>
        </p:txBody>
      </p:sp>
      <p:sp>
        <p:nvSpPr>
          <p:cNvPr id="1852" name="Google Shape;1852;p149"/>
          <p:cNvSpPr/>
          <p:nvPr/>
        </p:nvSpPr>
        <p:spPr>
          <a:xfrm>
            <a:off x="5886029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(5,p1), (6,p1)</a:t>
            </a:r>
            <a:endParaRPr/>
          </a:p>
        </p:txBody>
      </p:sp>
      <p:sp>
        <p:nvSpPr>
          <p:cNvPr id="1853" name="Google Shape;1853;p149"/>
          <p:cNvSpPr/>
          <p:nvPr/>
        </p:nvSpPr>
        <p:spPr>
          <a:xfrm>
            <a:off x="8502474" y="6558180"/>
            <a:ext cx="2103122" cy="495301"/>
          </a:xfrm>
          <a:prstGeom prst="rect">
            <a:avLst/>
          </a:prstGeom>
          <a:solidFill>
            <a:schemeClr val="accent3">
              <a:alpha val="20000"/>
            </a:scheme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(7,p3)</a:t>
            </a:r>
            <a:endParaRPr/>
          </a:p>
        </p:txBody>
      </p:sp>
      <p:sp>
        <p:nvSpPr>
          <p:cNvPr id="1854" name="Google Shape;1854;p149"/>
          <p:cNvSpPr txBox="1"/>
          <p:nvPr/>
        </p:nvSpPr>
        <p:spPr>
          <a:xfrm>
            <a:off x="10402154" y="6363585"/>
            <a:ext cx="143352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cxnSp>
        <p:nvCxnSpPr>
          <p:cNvPr id="1855" name="Google Shape;1855;p149"/>
          <p:cNvCxnSpPr/>
          <p:nvPr/>
        </p:nvCxnSpPr>
        <p:spPr>
          <a:xfrm flipH="1">
            <a:off x="3681065" y="3908926"/>
            <a:ext cx="1596331" cy="88404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56" name="Google Shape;1856;p149"/>
          <p:cNvCxnSpPr/>
          <p:nvPr/>
        </p:nvCxnSpPr>
        <p:spPr>
          <a:xfrm>
            <a:off x="5982304" y="3917779"/>
            <a:ext cx="1754678" cy="875194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57" name="Google Shape;1857;p149"/>
          <p:cNvCxnSpPr/>
          <p:nvPr/>
        </p:nvCxnSpPr>
        <p:spPr>
          <a:xfrm flipH="1">
            <a:off x="1745572" y="5311711"/>
            <a:ext cx="503899" cy="113518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58" name="Google Shape;1858;p149"/>
          <p:cNvCxnSpPr/>
          <p:nvPr/>
        </p:nvCxnSpPr>
        <p:spPr>
          <a:xfrm>
            <a:off x="2936963" y="5317289"/>
            <a:ext cx="580652" cy="1129603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59" name="Google Shape;1859;p149"/>
          <p:cNvCxnSpPr/>
          <p:nvPr/>
        </p:nvCxnSpPr>
        <p:spPr>
          <a:xfrm>
            <a:off x="3843504" y="5278389"/>
            <a:ext cx="2171860" cy="1168502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60" name="Google Shape;1860;p149"/>
          <p:cNvCxnSpPr/>
          <p:nvPr/>
        </p:nvCxnSpPr>
        <p:spPr>
          <a:xfrm>
            <a:off x="7505642" y="5278196"/>
            <a:ext cx="1258320" cy="1168696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61" name="Google Shape;1861;p149"/>
          <p:cNvSpPr txBox="1"/>
          <p:nvPr/>
        </p:nvSpPr>
        <p:spPr>
          <a:xfrm>
            <a:off x="8968626" y="5420267"/>
            <a:ext cx="143352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/>
          </a:p>
        </p:txBody>
      </p:sp>
      <p:sp>
        <p:nvSpPr>
          <p:cNvPr id="1862" name="Google Shape;1862;p149"/>
          <p:cNvSpPr/>
          <p:nvPr/>
        </p:nvSpPr>
        <p:spPr>
          <a:xfrm>
            <a:off x="653142" y="6558180"/>
            <a:ext cx="2103122" cy="495301"/>
          </a:xfrm>
          <a:prstGeom prst="rect">
            <a:avLst/>
          </a:prstGeom>
          <a:solidFill>
            <a:srgbClr val="1FFF66">
              <a:alpha val="20000"/>
            </a:srgbClr>
          </a:solidFill>
          <a:ln cap="flat" cmpd="sng" w="25400">
            <a:solidFill>
              <a:srgbClr val="AF82CC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(0,p1), (1,p3)</a:t>
            </a:r>
            <a:endParaRPr/>
          </a:p>
        </p:txBody>
      </p:sp>
      <p:sp>
        <p:nvSpPr>
          <p:cNvPr id="1863" name="Google Shape;1863;p149"/>
          <p:cNvSpPr/>
          <p:nvPr/>
        </p:nvSpPr>
        <p:spPr>
          <a:xfrm>
            <a:off x="627020" y="8449591"/>
            <a:ext cx="3461657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(0,1,2), (6,2,3), (5,0,0)</a:t>
            </a:r>
            <a:endParaRPr/>
          </a:p>
        </p:txBody>
      </p:sp>
      <p:sp>
        <p:nvSpPr>
          <p:cNvPr id="1864" name="Google Shape;1864;p149"/>
          <p:cNvSpPr/>
          <p:nvPr/>
        </p:nvSpPr>
        <p:spPr>
          <a:xfrm>
            <a:off x="4438956" y="8449591"/>
            <a:ext cx="3461658" cy="495301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(2,1,2), (4,7,7)</a:t>
            </a:r>
            <a:endParaRPr/>
          </a:p>
        </p:txBody>
      </p:sp>
      <p:sp>
        <p:nvSpPr>
          <p:cNvPr id="1865" name="Google Shape;1865;p149"/>
          <p:cNvSpPr/>
          <p:nvPr/>
        </p:nvSpPr>
        <p:spPr>
          <a:xfrm>
            <a:off x="8250891" y="8449591"/>
            <a:ext cx="3461658" cy="495301"/>
          </a:xfrm>
          <a:prstGeom prst="rect">
            <a:avLst/>
          </a:prstGeom>
          <a:solidFill>
            <a:srgbClr val="EAD77B">
              <a:alpha val="20000"/>
            </a:srgbClr>
          </a:solidFill>
          <a:ln cap="flat" cmpd="sng" w="254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(7,1,2), (1,2,3)</a:t>
            </a:r>
            <a:endParaRPr/>
          </a:p>
        </p:txBody>
      </p:sp>
      <p:sp>
        <p:nvSpPr>
          <p:cNvPr id="1866" name="Google Shape;1866;p149"/>
          <p:cNvSpPr txBox="1"/>
          <p:nvPr/>
        </p:nvSpPr>
        <p:spPr>
          <a:xfrm>
            <a:off x="2045586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p1</a:t>
            </a:r>
            <a:endParaRPr/>
          </a:p>
        </p:txBody>
      </p:sp>
      <p:sp>
        <p:nvSpPr>
          <p:cNvPr id="1867" name="Google Shape;1867;p149"/>
          <p:cNvSpPr txBox="1"/>
          <p:nvPr/>
        </p:nvSpPr>
        <p:spPr>
          <a:xfrm>
            <a:off x="6018167" y="7927799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p2</a:t>
            </a:r>
            <a:endParaRPr/>
          </a:p>
        </p:txBody>
      </p:sp>
      <p:sp>
        <p:nvSpPr>
          <p:cNvPr id="1868" name="Google Shape;1868;p149"/>
          <p:cNvSpPr txBox="1"/>
          <p:nvPr/>
        </p:nvSpPr>
        <p:spPr>
          <a:xfrm>
            <a:off x="9665286" y="7948816"/>
            <a:ext cx="1173163" cy="533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p3</a:t>
            </a:r>
            <a:endParaRPr/>
          </a:p>
        </p:txBody>
      </p:sp>
      <p:cxnSp>
        <p:nvCxnSpPr>
          <p:cNvPr id="1869" name="Google Shape;1869;p149"/>
          <p:cNvCxnSpPr/>
          <p:nvPr/>
        </p:nvCxnSpPr>
        <p:spPr>
          <a:xfrm flipH="1">
            <a:off x="3110395" y="6936078"/>
            <a:ext cx="2913061" cy="147322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70" name="Google Shape;1870;p149"/>
          <p:cNvCxnSpPr/>
          <p:nvPr/>
        </p:nvCxnSpPr>
        <p:spPr>
          <a:xfrm flipH="1">
            <a:off x="3630198" y="6943149"/>
            <a:ext cx="3477360" cy="1447610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71" name="Google Shape;1871;p149"/>
          <p:cNvCxnSpPr/>
          <p:nvPr/>
        </p:nvCxnSpPr>
        <p:spPr>
          <a:xfrm>
            <a:off x="8671388" y="6943366"/>
            <a:ext cx="1" cy="1435977"/>
          </a:xfrm>
          <a:prstGeom prst="straightConnector1">
            <a:avLst/>
          </a:prstGeom>
          <a:noFill/>
          <a:ln cap="flat" cmpd="sng" w="50800">
            <a:solidFill>
              <a:srgbClr val="024C9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72" name="Google Shape;1872;p149"/>
          <p:cNvSpPr txBox="1"/>
          <p:nvPr/>
        </p:nvSpPr>
        <p:spPr>
          <a:xfrm>
            <a:off x="1135026" y="1357654"/>
            <a:ext cx="4914151" cy="1163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#(I/O) = </a:t>
            </a:r>
            <a:endParaRPr/>
          </a:p>
        </p:txBody>
      </p:sp>
      <p:sp>
        <p:nvSpPr>
          <p:cNvPr id="1873" name="Google Shape;1873;p149"/>
          <p:cNvSpPr/>
          <p:nvPr/>
        </p:nvSpPr>
        <p:spPr>
          <a:xfrm>
            <a:off x="6168887" y="1377996"/>
            <a:ext cx="5976939" cy="1122761"/>
          </a:xfrm>
          <a:custGeom>
            <a:rect b="b" l="l" r="r" t="t"/>
            <a:pathLst>
              <a:path extrusionOk="0" h="21600" w="21600">
                <a:moveTo>
                  <a:pt x="1351" y="0"/>
                </a:moveTo>
                <a:cubicBezTo>
                  <a:pt x="1284" y="0"/>
                  <a:pt x="1229" y="291"/>
                  <a:pt x="1229" y="649"/>
                </a:cubicBezTo>
                <a:lnTo>
                  <a:pt x="1229" y="8269"/>
                </a:lnTo>
                <a:lnTo>
                  <a:pt x="0" y="9567"/>
                </a:lnTo>
                <a:lnTo>
                  <a:pt x="1229" y="10873"/>
                </a:lnTo>
                <a:lnTo>
                  <a:pt x="1229" y="20951"/>
                </a:lnTo>
                <a:cubicBezTo>
                  <a:pt x="1229" y="21309"/>
                  <a:pt x="1284" y="21600"/>
                  <a:pt x="1351" y="21600"/>
                </a:cubicBezTo>
                <a:lnTo>
                  <a:pt x="21478" y="21600"/>
                </a:lnTo>
                <a:cubicBezTo>
                  <a:pt x="21545" y="21600"/>
                  <a:pt x="21600" y="21309"/>
                  <a:pt x="21600" y="20951"/>
                </a:cubicBezTo>
                <a:lnTo>
                  <a:pt x="21600" y="649"/>
                </a:lnTo>
                <a:cubicBezTo>
                  <a:pt x="21600" y="291"/>
                  <a:pt x="21545" y="0"/>
                  <a:pt x="21478" y="0"/>
                </a:cubicBezTo>
                <a:lnTo>
                  <a:pt x="1351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FFFF"/>
                </a:solidFill>
              </a:rPr>
              <a:t>n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número de tuplas que calzan con búsquedas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i="1" lang="en-US" sz="2000">
                <a:solidFill>
                  <a:srgbClr val="FFFFFF"/>
                </a:solidFill>
              </a:rPr>
              <a:t>P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Cantidad de punteros por bloque</a:t>
            </a:r>
            <a:endParaRPr/>
          </a:p>
        </p:txBody>
      </p:sp>
      <p:pic>
        <p:nvPicPr>
          <p:cNvPr id="1874" name="Google Shape;187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75" y="1279697"/>
            <a:ext cx="2871213" cy="1334665"/>
          </a:xfrm>
          <a:prstGeom prst="rect">
            <a:avLst/>
          </a:prstGeom>
          <a:noFill/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/>
        </p:nvSpPr>
        <p:spPr>
          <a:xfrm>
            <a:off x="4299077" y="1015999"/>
            <a:ext cx="440664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Transactions</a:t>
            </a:r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895204" y="337184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 Manager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asegurar Isolation y Consistency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895204" y="5905499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 y Recovery Manager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encargan de asegurar Atomicity y Durability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50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880" name="Google Shape;1880;p150"/>
          <p:cNvSpPr txBox="1"/>
          <p:nvPr/>
        </p:nvSpPr>
        <p:spPr>
          <a:xfrm>
            <a:off x="679267" y="2142542"/>
            <a:ext cx="12325533" cy="337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1M tuplas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 de 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distribuido uniformamente en [0,1.000.000]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 tuplas por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 &gt; P punteros en una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 altura del B+ tree</a:t>
            </a:r>
            <a:endParaRPr/>
          </a:p>
        </p:txBody>
      </p:sp>
      <p:sp>
        <p:nvSpPr>
          <p:cNvPr id="1881" name="Google Shape;1881;p150"/>
          <p:cNvSpPr txBox="1"/>
          <p:nvPr/>
        </p:nvSpPr>
        <p:spPr>
          <a:xfrm>
            <a:off x="679266" y="5927224"/>
            <a:ext cx="1145645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SELECT * FROM R WHERE a&lt;21</a:t>
            </a:r>
            <a:endParaRPr/>
          </a:p>
        </p:txBody>
      </p:sp>
      <p:sp>
        <p:nvSpPr>
          <p:cNvPr id="1882" name="Google Shape;1882;p150"/>
          <p:cNvSpPr txBox="1"/>
          <p:nvPr/>
        </p:nvSpPr>
        <p:spPr>
          <a:xfrm>
            <a:off x="679267" y="7182311"/>
            <a:ext cx="1210580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 a = 21 … h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51"/>
          <p:cNvSpPr txBox="1"/>
          <p:nvPr/>
        </p:nvSpPr>
        <p:spPr>
          <a:xfrm>
            <a:off x="3073400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pic>
        <p:nvPicPr>
          <p:cNvPr descr="Trees-BPlusTree (4).png" id="1888" name="Google Shape;188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53947"/>
            <a:ext cx="11012360" cy="3998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9" name="Google Shape;1889;p151"/>
          <p:cNvCxnSpPr/>
          <p:nvPr/>
        </p:nvCxnSpPr>
        <p:spPr>
          <a:xfrm rot="10800000">
            <a:off x="1123405" y="8268789"/>
            <a:ext cx="6466116" cy="1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52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895" name="Google Shape;1895;p152"/>
          <p:cNvSpPr txBox="1"/>
          <p:nvPr/>
        </p:nvSpPr>
        <p:spPr>
          <a:xfrm>
            <a:off x="679267" y="5673096"/>
            <a:ext cx="12105804" cy="392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 a = 21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uniformidad hay 2 tuplas por distinto a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 tuplas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Cúantos punteros hay en una página?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21/M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buscar la página en el disco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</a:t>
            </a:r>
            <a:endParaRPr/>
          </a:p>
        </p:txBody>
      </p:sp>
      <p:sp>
        <p:nvSpPr>
          <p:cNvPr id="1896" name="Google Shape;1896;p152"/>
          <p:cNvSpPr txBox="1"/>
          <p:nvPr/>
        </p:nvSpPr>
        <p:spPr>
          <a:xfrm>
            <a:off x="679267" y="2142542"/>
            <a:ext cx="12325533" cy="337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1M tuplas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 de 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distribuido uniformamente en [0,1.000.000]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 tuplas por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 &gt; P punteros en una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 altura del B+ tree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53"/>
          <p:cNvSpPr txBox="1"/>
          <p:nvPr/>
        </p:nvSpPr>
        <p:spPr>
          <a:xfrm>
            <a:off x="3073406" y="1015999"/>
            <a:ext cx="685800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unclustered</a:t>
            </a:r>
            <a:endParaRPr/>
          </a:p>
        </p:txBody>
      </p:sp>
      <p:sp>
        <p:nvSpPr>
          <p:cNvPr id="1902" name="Google Shape;1902;p153"/>
          <p:cNvSpPr txBox="1"/>
          <p:nvPr/>
        </p:nvSpPr>
        <p:spPr>
          <a:xfrm>
            <a:off x="679267" y="5673096"/>
            <a:ext cx="12105804" cy="392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 a = 21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uniformidad hay 2 tuplas por distinto a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 tuplas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Cúantos punteros hay en una página?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21/M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buscar la página en el disco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</a:t>
            </a:r>
            <a:endParaRPr/>
          </a:p>
        </p:txBody>
      </p:sp>
      <p:sp>
        <p:nvSpPr>
          <p:cNvPr id="1903" name="Google Shape;1903;p153"/>
          <p:cNvSpPr txBox="1"/>
          <p:nvPr/>
        </p:nvSpPr>
        <p:spPr>
          <a:xfrm>
            <a:off x="679267" y="2142542"/>
            <a:ext cx="12325533" cy="337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R(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,b,c):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1M tuplas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 de </a:t>
            </a:r>
            <a:r>
              <a:rPr b="0" i="0" lang="en-US" sz="3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distribuido uniformamente en [0,500.000]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 tuplas por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 &gt; P punteros en una página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 altura del B+ tree</a:t>
            </a:r>
            <a:endParaRPr/>
          </a:p>
        </p:txBody>
      </p:sp>
      <p:sp>
        <p:nvSpPr>
          <p:cNvPr id="1904" name="Google Shape;1904;p153"/>
          <p:cNvSpPr txBox="1"/>
          <p:nvPr/>
        </p:nvSpPr>
        <p:spPr>
          <a:xfrm>
            <a:off x="3461656" y="8865869"/>
            <a:ext cx="732826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 + (21/M – 1) + 21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2016-09-30 a las 12.05.19 p.m..png" id="1909" name="Google Shape;190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00" y="1358489"/>
            <a:ext cx="6951603" cy="4743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9-30 a las 3.00.31 p.m..png" id="1910" name="Google Shape;1910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9530" y="5916015"/>
            <a:ext cx="9322386" cy="3764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54"/>
          <p:cNvSpPr txBox="1"/>
          <p:nvPr/>
        </p:nvSpPr>
        <p:spPr>
          <a:xfrm>
            <a:off x="7238687" y="1939180"/>
            <a:ext cx="4855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Levemente más eficiente para búsquedas exactas asumiendo una función de hash ideal</a:t>
            </a:r>
            <a:endParaRPr/>
          </a:p>
        </p:txBody>
      </p:sp>
      <p:sp>
        <p:nvSpPr>
          <p:cNvPr id="1912" name="Google Shape;1912;p154"/>
          <p:cNvSpPr txBox="1"/>
          <p:nvPr/>
        </p:nvSpPr>
        <p:spPr>
          <a:xfrm>
            <a:off x="606023" y="6727150"/>
            <a:ext cx="29835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Mucho más eficiente para búsquedas por rango</a:t>
            </a:r>
            <a:endParaRPr/>
          </a:p>
        </p:txBody>
      </p:sp>
      <p:pic>
        <p:nvPicPr>
          <p:cNvPr descr="Marcador de contenido 5" id="1913" name="Google Shape;1913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7500" y="3333733"/>
            <a:ext cx="3609794" cy="30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54"/>
          <p:cNvSpPr/>
          <p:nvPr/>
        </p:nvSpPr>
        <p:spPr>
          <a:xfrm>
            <a:off x="9404651" y="5538370"/>
            <a:ext cx="2232423" cy="1274763"/>
          </a:xfrm>
          <a:custGeom>
            <a:rect b="b" l="l" r="r" t="t"/>
            <a:pathLst>
              <a:path extrusionOk="0" h="21600" w="21600">
                <a:moveTo>
                  <a:pt x="223" y="0"/>
                </a:moveTo>
                <a:cubicBezTo>
                  <a:pt x="99" y="0"/>
                  <a:pt x="0" y="173"/>
                  <a:pt x="0" y="390"/>
                </a:cubicBezTo>
                <a:lnTo>
                  <a:pt x="0" y="13967"/>
                </a:lnTo>
                <a:cubicBezTo>
                  <a:pt x="0" y="14184"/>
                  <a:pt x="99" y="14357"/>
                  <a:pt x="223" y="14357"/>
                </a:cubicBezTo>
                <a:lnTo>
                  <a:pt x="7764" y="14357"/>
                </a:lnTo>
                <a:lnTo>
                  <a:pt x="8214" y="21600"/>
                </a:lnTo>
                <a:lnTo>
                  <a:pt x="8663" y="14357"/>
                </a:lnTo>
                <a:lnTo>
                  <a:pt x="21377" y="14357"/>
                </a:lnTo>
                <a:cubicBezTo>
                  <a:pt x="21501" y="14357"/>
                  <a:pt x="21600" y="14184"/>
                  <a:pt x="21600" y="13967"/>
                </a:cubicBezTo>
                <a:lnTo>
                  <a:pt x="21600" y="390"/>
                </a:lnTo>
                <a:cubicBezTo>
                  <a:pt x="21600" y="173"/>
                  <a:pt x="21501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4572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Arból B+ es más popular</a:t>
            </a:r>
            <a:endParaRPr/>
          </a:p>
        </p:txBody>
      </p:sp>
      <p:sp>
        <p:nvSpPr>
          <p:cNvPr id="1915" name="Google Shape;1915;p154"/>
          <p:cNvSpPr txBox="1"/>
          <p:nvPr/>
        </p:nvSpPr>
        <p:spPr>
          <a:xfrm>
            <a:off x="1874392" y="332776"/>
            <a:ext cx="925601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Índices: Hash vs. Árbol B+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55"/>
          <p:cNvSpPr txBox="1"/>
          <p:nvPr/>
        </p:nvSpPr>
        <p:spPr>
          <a:xfrm>
            <a:off x="1136685" y="1015999"/>
            <a:ext cx="10731442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 la planificación: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EXPLAIN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</a:t>
            </a:r>
            <a:r>
              <a:rPr b="1" i="0" lang="en-US" sz="3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ANALYZE</a:t>
            </a:r>
            <a:endParaRPr/>
          </a:p>
        </p:txBody>
      </p:sp>
      <p:pic>
        <p:nvPicPr>
          <p:cNvPr descr="Picture 8" id="1921" name="Google Shape;1921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063" y="2688797"/>
            <a:ext cx="11321174" cy="165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155"/>
          <p:cNvSpPr txBox="1"/>
          <p:nvPr/>
        </p:nvSpPr>
        <p:spPr>
          <a:xfrm>
            <a:off x="1938475" y="6483026"/>
            <a:ext cx="8870700" cy="267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Seq Scan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on </a:t>
            </a:r>
            <a:r>
              <a:rPr b="1" i="0" lang="en-US" sz="2100" u="none" cap="none" strike="noStrike">
                <a:solidFill>
                  <a:srgbClr val="E6B9B8"/>
                </a:solidFill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(cost=0.00..53967.89 rows=2 width=47)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(actual time=6.683..402.203 rows=54 loops=1)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Filter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((</a:t>
            </a:r>
            <a:r>
              <a:rPr b="1" i="0" lang="en-US" sz="2100" u="none" cap="none" strike="noStrike">
                <a:solidFill>
                  <a:srgbClr val="B9CDE5"/>
                </a:solidFill>
                <a:latin typeface="Inconsolata"/>
                <a:ea typeface="Inconsolata"/>
                <a:cs typeface="Inconsolata"/>
                <a:sym typeface="Inconsolata"/>
              </a:rPr>
              <a:t>p_nombre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)::text = '</a:t>
            </a:r>
            <a:r>
              <a:rPr b="1" i="0" lang="en-US" sz="2100" u="none" cap="none" strike="noStrike">
                <a:solidFill>
                  <a:srgbClr val="FAC090"/>
                </a:solidFill>
                <a:latin typeface="Inconsolata"/>
                <a:ea typeface="Inconsolata"/>
                <a:cs typeface="Inconsolata"/>
                <a:sym typeface="Inconsolata"/>
              </a:rPr>
              <a:t>Whiplash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'::text AND (</a:t>
            </a:r>
            <a:r>
              <a:rPr b="1" i="0" lang="en-US" sz="2100" u="none" cap="none" strike="noStrike">
                <a:solidFill>
                  <a:srgbClr val="B9CDE5"/>
                </a:solidFill>
                <a:latin typeface="Inconsolata"/>
                <a:ea typeface="Inconsolata"/>
                <a:cs typeface="Inconsolata"/>
                <a:sym typeface="Inconsolata"/>
              </a:rPr>
              <a:t>p_anho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= </a:t>
            </a:r>
            <a:r>
              <a:rPr b="1" i="0" lang="en-US" sz="2100" u="none" cap="none" strike="noStrike">
                <a:solidFill>
                  <a:srgbClr val="FAC090"/>
                </a:solidFill>
                <a:latin typeface="Inconsolata"/>
                <a:ea typeface="Inconsolata"/>
                <a:cs typeface="Inconsolata"/>
                <a:sym typeface="Inconsolata"/>
              </a:rPr>
              <a:t>2014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Rows Removed by Filter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2170472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Planning time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0.111 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Execution time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402.273 ms</a:t>
            </a:r>
            <a:endParaRPr/>
          </a:p>
        </p:txBody>
      </p:sp>
      <p:sp>
        <p:nvSpPr>
          <p:cNvPr id="1923" name="Google Shape;1923;p155"/>
          <p:cNvSpPr txBox="1"/>
          <p:nvPr/>
        </p:nvSpPr>
        <p:spPr>
          <a:xfrm>
            <a:off x="1577929" y="4998181"/>
            <a:ext cx="9305865" cy="82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700"/>
              </a:buClr>
              <a:buSzPts val="2500"/>
              <a:buFont typeface="Courier New"/>
              <a:buNone/>
            </a:pP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EXPLAIN ANALYZE SELECT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 g.personaje100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700"/>
              </a:buClr>
              <a:buSzPts val="2500"/>
              <a:buFont typeface="Courier New"/>
              <a:buNone/>
            </a:pP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p_nombre=‘Whiplash’ </a:t>
            </a: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0" i="0" lang="en-US" sz="2500" u="none" cap="none" strike="noStrike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p_anho=2014;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56"/>
          <p:cNvSpPr txBox="1"/>
          <p:nvPr/>
        </p:nvSpPr>
        <p:spPr>
          <a:xfrm>
            <a:off x="1136685" y="1015999"/>
            <a:ext cx="10731442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 la planificación: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EXPLAIN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</a:t>
            </a:r>
            <a:r>
              <a:rPr b="1" i="0" lang="en-US" sz="3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ANALYZE</a:t>
            </a:r>
            <a:endParaRPr/>
          </a:p>
        </p:txBody>
      </p:sp>
      <p:pic>
        <p:nvPicPr>
          <p:cNvPr descr="Picture 8" id="1929" name="Google Shape;1929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063" y="2688797"/>
            <a:ext cx="11321174" cy="1652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156"/>
          <p:cNvSpPr txBox="1"/>
          <p:nvPr/>
        </p:nvSpPr>
        <p:spPr>
          <a:xfrm>
            <a:off x="1577929" y="4998181"/>
            <a:ext cx="9305865" cy="828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700"/>
              </a:buClr>
              <a:buSzPts val="2500"/>
              <a:buFont typeface="Courier New"/>
              <a:buNone/>
            </a:pP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EXPLAIN ANALYZE SELECT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 gi.personaje100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700"/>
              </a:buClr>
              <a:buSzPts val="2500"/>
              <a:buFont typeface="Courier New"/>
              <a:buNone/>
            </a:pP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b="0" i="0" lang="en-US" sz="2500" u="none" cap="none" strike="noStrike">
                <a:solidFill>
                  <a:srgbClr val="5E5E5E"/>
                </a:solidFill>
                <a:latin typeface="Courier New"/>
                <a:ea typeface="Courier New"/>
                <a:cs typeface="Courier New"/>
                <a:sym typeface="Courier New"/>
              </a:rPr>
              <a:t>p_nombre=‘Whiplash’ </a:t>
            </a:r>
            <a:r>
              <a:rPr b="0" i="0" lang="en-US" sz="2500" u="none" cap="none" strike="noStrike">
                <a:solidFill>
                  <a:srgbClr val="B51700"/>
                </a:solidFill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b="0" i="0" lang="en-US" sz="2500" u="none" cap="none" strike="noStrike">
                <a:solidFill>
                  <a:srgbClr val="535353"/>
                </a:solidFill>
                <a:latin typeface="Courier New"/>
                <a:ea typeface="Courier New"/>
                <a:cs typeface="Courier New"/>
                <a:sym typeface="Courier New"/>
              </a:rPr>
              <a:t>p_anho=2014;</a:t>
            </a:r>
            <a:endParaRPr/>
          </a:p>
        </p:txBody>
      </p:sp>
      <p:sp>
        <p:nvSpPr>
          <p:cNvPr id="1931" name="Google Shape;1931;p156"/>
          <p:cNvSpPr txBox="1"/>
          <p:nvPr/>
        </p:nvSpPr>
        <p:spPr>
          <a:xfrm>
            <a:off x="1914925" y="6483026"/>
            <a:ext cx="9471300" cy="235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Index Scan 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using </a:t>
            </a:r>
            <a:r>
              <a:rPr b="1" i="0" lang="en-US" sz="2100" u="none" cap="none" strike="noStrike">
                <a:solidFill>
                  <a:srgbClr val="E6B9B8"/>
                </a:solidFill>
                <a:latin typeface="Inconsolata"/>
                <a:ea typeface="Inconsolata"/>
                <a:cs typeface="Inconsolata"/>
                <a:sym typeface="Inconsolata"/>
              </a:rPr>
              <a:t>g_pnombreanho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on </a:t>
            </a:r>
            <a:r>
              <a:rPr b="1" i="0" lang="en-US" sz="2100" u="none" cap="none" strike="noStrike">
                <a:solidFill>
                  <a:srgbClr val="E6B9B8"/>
                </a:solidFill>
                <a:latin typeface="Inconsolata"/>
                <a:ea typeface="Inconsolata"/>
                <a:cs typeface="Inconsolata"/>
                <a:sym typeface="Inconsolata"/>
              </a:rPr>
              <a:t>personaje100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(cost=0.43..12.47 rows=2 width=47)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(actual time=0.123..0.540 rows=54 loops=1)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Index Cond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(((</a:t>
            </a:r>
            <a:r>
              <a:rPr b="1" i="0" lang="en-US" sz="2100" u="none" cap="none" strike="noStrike">
                <a:solidFill>
                  <a:srgbClr val="B9CDE5"/>
                </a:solidFill>
                <a:latin typeface="Inconsolata"/>
                <a:ea typeface="Inconsolata"/>
                <a:cs typeface="Inconsolata"/>
                <a:sym typeface="Inconsolata"/>
              </a:rPr>
              <a:t>p_nombre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)::text = '</a:t>
            </a:r>
            <a:r>
              <a:rPr b="1" i="0" lang="en-US" sz="2100" u="none" cap="none" strike="noStrike">
                <a:solidFill>
                  <a:srgbClr val="FAC090"/>
                </a:solidFill>
                <a:latin typeface="Inconsolata"/>
                <a:ea typeface="Inconsolata"/>
                <a:cs typeface="Inconsolata"/>
                <a:sym typeface="Inconsolata"/>
              </a:rPr>
              <a:t>Whiplash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'::text) AND (</a:t>
            </a:r>
            <a:r>
              <a:rPr b="1" i="0" lang="en-US" sz="2100" u="none" cap="none" strike="noStrike">
                <a:solidFill>
                  <a:srgbClr val="B9CDE5"/>
                </a:solidFill>
                <a:latin typeface="Inconsolata"/>
                <a:ea typeface="Inconsolata"/>
                <a:cs typeface="Inconsolata"/>
                <a:sym typeface="Inconsolata"/>
              </a:rPr>
              <a:t>p_anho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= </a:t>
            </a:r>
            <a:r>
              <a:rPr b="1" i="0" lang="en-US" sz="2100" u="none" cap="none" strike="noStrike">
                <a:solidFill>
                  <a:srgbClr val="FAC090"/>
                </a:solidFill>
                <a:latin typeface="Inconsolata"/>
                <a:ea typeface="Inconsolata"/>
                <a:cs typeface="Inconsolata"/>
                <a:sym typeface="Inconsolata"/>
              </a:rPr>
              <a:t>2014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Planning time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0.143 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consolata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0" lang="en-US" sz="2100" u="none" cap="none" strike="noStrike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Execution time</a:t>
            </a:r>
            <a:r>
              <a:rPr b="1" i="0" lang="en-US" sz="21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0.589 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57"/>
          <p:cNvSpPr txBox="1"/>
          <p:nvPr/>
        </p:nvSpPr>
        <p:spPr>
          <a:xfrm>
            <a:off x="895204" y="4178298"/>
            <a:ext cx="11214391" cy="284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más detalles tomar IIC3413 - Implementación de sistemas de Bases de Datos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3445637" y="1015999"/>
            <a:ext cx="611352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Manager</a:t>
            </a:r>
            <a:endParaRPr/>
          </a:p>
        </p:txBody>
      </p:sp>
      <p:pic>
        <p:nvPicPr>
          <p:cNvPr descr="Captura de pantalla 2016-09-29 a las 5.11.40 p.m..png"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589" y="2065722"/>
            <a:ext cx="10199622" cy="737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/>
        </p:nvSpPr>
        <p:spPr>
          <a:xfrm>
            <a:off x="3445637" y="1015999"/>
            <a:ext cx="611352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Process Manager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895204" y="337184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Admisión Control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del manejo de sesiones</a:t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895204" y="5905499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Scheduler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 los procesos y los threads, además de la paralización de consultas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3890645" y="1015999"/>
            <a:ext cx="522351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Shared Utilities</a:t>
            </a:r>
            <a:endParaRPr/>
          </a:p>
        </p:txBody>
      </p:sp>
      <p:pic>
        <p:nvPicPr>
          <p:cNvPr descr="Captura de pantalla 2016-09-29 a las 5.14.39 p.m..png"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491" y="2140223"/>
            <a:ext cx="9835054" cy="722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/>
        </p:nvSpPr>
        <p:spPr>
          <a:xfrm>
            <a:off x="3890645" y="1015999"/>
            <a:ext cx="522351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Shared Utilities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895204" y="3371845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Catalog Manager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maneja los metadatos asociados a los esquemas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895204" y="5905499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Memory Manager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 memoria a otras componentes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4369941" y="1015999"/>
            <a:ext cx="426491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895204" y="337184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 los DBMS como una caja negra: hacemos una consulta y el sistema se encarga</a:t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895204" y="542924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Pero, ¿cómo funciona realmente el sistema?</a:t>
            </a:r>
            <a:endParaRPr/>
          </a:p>
        </p:txBody>
      </p:sp>
      <p:sp>
        <p:nvSpPr>
          <p:cNvPr id="75" name="Google Shape;75;p2"/>
          <p:cNvSpPr txBox="1"/>
          <p:nvPr/>
        </p:nvSpPr>
        <p:spPr>
          <a:xfrm>
            <a:off x="895204" y="7070328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se evalúa una consulta?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895204" y="4368798"/>
            <a:ext cx="11214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/>
        </p:nvSpPr>
        <p:spPr>
          <a:xfrm>
            <a:off x="3586605" y="1015999"/>
            <a:ext cx="58315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</a:t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1083721" y="4279900"/>
            <a:ext cx="1135212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datos necesita hacer persistente los datos en memoria secundaria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/>
        </p:nvSpPr>
        <p:spPr>
          <a:xfrm>
            <a:off x="3586605" y="1015999"/>
            <a:ext cx="58315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</a:t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4866130" y="1935136"/>
            <a:ext cx="327254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Jerarquía de Memoria</a:t>
            </a:r>
            <a:endParaRPr/>
          </a:p>
        </p:txBody>
      </p:sp>
      <p:pic>
        <p:nvPicPr>
          <p:cNvPr descr="Captura de pantalla 2016-09-29 a las 5.17.21 p.m..png"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6619" y="2742137"/>
            <a:ext cx="6011563" cy="60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4546727" y="1015999"/>
            <a:ext cx="391134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</a:t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895204" y="3670856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unidad física mínima de almacenamiento para el Disco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895204" y="6503521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Página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unidad lógica mínima de almacenamiento para el Sistema de Archivos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27" name="Google Shape;227;p24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28" name="Google Shape;228;p24"/>
          <p:cNvSpPr txBox="1"/>
          <p:nvPr/>
        </p:nvSpPr>
        <p:spPr>
          <a:xfrm>
            <a:off x="913244" y="3073025"/>
            <a:ext cx="1971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34" name="Google Shape;234;p25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aphicFrame>
        <p:nvGraphicFramePr>
          <p:cNvPr id="235" name="Google Shape;235;p25"/>
          <p:cNvGraphicFramePr/>
          <p:nvPr/>
        </p:nvGraphicFramePr>
        <p:xfrm>
          <a:off x="5084293" y="7195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175"/>
                <a:gridCol w="1390175"/>
                <a:gridCol w="1390175"/>
                <a:gridCol w="1390175"/>
                <a:gridCol w="1390175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36" name="Google Shape;236;p25"/>
          <p:cNvSpPr txBox="1"/>
          <p:nvPr/>
        </p:nvSpPr>
        <p:spPr>
          <a:xfrm>
            <a:off x="913245" y="3073025"/>
            <a:ext cx="1756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26"/>
          <p:cNvGraphicFramePr/>
          <p:nvPr/>
        </p:nvGraphicFramePr>
        <p:xfrm>
          <a:off x="5084293" y="7195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175"/>
                <a:gridCol w="1390175"/>
                <a:gridCol w="1390175"/>
                <a:gridCol w="1390175"/>
                <a:gridCol w="1390175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43" name="Google Shape;243;p26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44" name="Google Shape;244;p26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aphicFrame>
        <p:nvGraphicFramePr>
          <p:cNvPr id="245" name="Google Shape;245;p26"/>
          <p:cNvGraphicFramePr/>
          <p:nvPr/>
        </p:nvGraphicFramePr>
        <p:xfrm>
          <a:off x="6468231" y="7189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4325"/>
                <a:gridCol w="1394325"/>
                <a:gridCol w="1394325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</a:tr>
            </a:tbl>
          </a:graphicData>
        </a:graphic>
      </p:graphicFrame>
      <p:sp>
        <p:nvSpPr>
          <p:cNvPr id="246" name="Google Shape;246;p26"/>
          <p:cNvSpPr txBox="1"/>
          <p:nvPr/>
        </p:nvSpPr>
        <p:spPr>
          <a:xfrm>
            <a:off x="913243" y="3073025"/>
            <a:ext cx="2105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graphicFrame>
        <p:nvGraphicFramePr>
          <p:cNvPr id="248" name="Google Shape;248;p26"/>
          <p:cNvGraphicFramePr/>
          <p:nvPr/>
        </p:nvGraphicFramePr>
        <p:xfrm>
          <a:off x="931366" y="38999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pic>
        <p:nvPicPr>
          <p:cNvPr descr="Imagen 2" id="249" name="Google Shape;2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7336" y="3899946"/>
            <a:ext cx="1367293" cy="1434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10" id="250" name="Google Shape;2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6738" y="3899946"/>
            <a:ext cx="1367293" cy="143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56" name="Google Shape;256;p27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57" name="Google Shape;257;p27"/>
          <p:cNvSpPr txBox="1"/>
          <p:nvPr/>
        </p:nvSpPr>
        <p:spPr>
          <a:xfrm>
            <a:off x="913242" y="3073025"/>
            <a:ext cx="2118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63" name="Google Shape;263;p28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64" name="Google Shape;264;p28"/>
          <p:cNvSpPr txBox="1"/>
          <p:nvPr/>
        </p:nvSpPr>
        <p:spPr>
          <a:xfrm>
            <a:off x="913236" y="3073025"/>
            <a:ext cx="2991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graphicFrame>
        <p:nvGraphicFramePr>
          <p:cNvPr id="265" name="Google Shape;265;p28"/>
          <p:cNvGraphicFramePr/>
          <p:nvPr/>
        </p:nvGraphicFramePr>
        <p:xfrm>
          <a:off x="5084293" y="7195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175"/>
                <a:gridCol w="1390175"/>
                <a:gridCol w="1390175"/>
                <a:gridCol w="1390175"/>
                <a:gridCol w="1390175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66" name="Google Shape;266;p28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72" name="Google Shape;272;p29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73" name="Google Shape;273;p29"/>
          <p:cNvSpPr txBox="1"/>
          <p:nvPr/>
        </p:nvSpPr>
        <p:spPr>
          <a:xfrm>
            <a:off x="913235" y="3073025"/>
            <a:ext cx="30312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graphicFrame>
        <p:nvGraphicFramePr>
          <p:cNvPr id="274" name="Google Shape;274;p29"/>
          <p:cNvGraphicFramePr/>
          <p:nvPr/>
        </p:nvGraphicFramePr>
        <p:xfrm>
          <a:off x="2303226" y="7189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800"/>
                <a:gridCol w="1390800"/>
                <a:gridCol w="1390800"/>
                <a:gridCol w="1390800"/>
                <a:gridCol w="1390800"/>
                <a:gridCol w="1390800"/>
                <a:gridCol w="1390800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75" name="Google Shape;275;p29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graphicFrame>
        <p:nvGraphicFramePr>
          <p:cNvPr id="276" name="Google Shape;276;p29"/>
          <p:cNvGraphicFramePr/>
          <p:nvPr/>
        </p:nvGraphicFramePr>
        <p:xfrm>
          <a:off x="5109640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</a:tr>
            </a:tbl>
          </a:graphicData>
        </a:graphic>
      </p:graphicFrame>
      <p:sp>
        <p:nvSpPr>
          <p:cNvPr id="277" name="Google Shape;277;p29"/>
          <p:cNvSpPr txBox="1"/>
          <p:nvPr/>
        </p:nvSpPr>
        <p:spPr>
          <a:xfrm>
            <a:off x="735667" y="5866959"/>
            <a:ext cx="405251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(espacio de swap)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2090420" y="1015999"/>
            <a:ext cx="882396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de un DBMS</a:t>
            </a:r>
            <a:endParaRPr/>
          </a:p>
        </p:txBody>
      </p:sp>
      <p:pic>
        <p:nvPicPr>
          <p:cNvPr descr="Captura de pantalla 2016-09-29 a las 4.06.42 p.m..png"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521" y="2111171"/>
            <a:ext cx="10363759" cy="7283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83" name="Google Shape;283;p30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84" name="Google Shape;284;p30"/>
          <p:cNvSpPr txBox="1"/>
          <p:nvPr/>
        </p:nvSpPr>
        <p:spPr>
          <a:xfrm>
            <a:off x="913242" y="3073025"/>
            <a:ext cx="22395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graphicFrame>
        <p:nvGraphicFramePr>
          <p:cNvPr id="285" name="Google Shape;285;p30"/>
          <p:cNvGraphicFramePr/>
          <p:nvPr/>
        </p:nvGraphicFramePr>
        <p:xfrm>
          <a:off x="2303226" y="7189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800"/>
                <a:gridCol w="1390800"/>
                <a:gridCol w="1390800"/>
                <a:gridCol w="1390800"/>
                <a:gridCol w="1390800"/>
                <a:gridCol w="1390800"/>
                <a:gridCol w="1390800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86" name="Google Shape;286;p30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735667" y="5866959"/>
            <a:ext cx="405251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(espacio de swap)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293" name="Google Shape;293;p31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</a:tr>
            </a:tbl>
          </a:graphicData>
        </a:graphic>
      </p:graphicFrame>
      <p:sp>
        <p:nvSpPr>
          <p:cNvPr id="294" name="Google Shape;294;p31"/>
          <p:cNvSpPr txBox="1"/>
          <p:nvPr/>
        </p:nvSpPr>
        <p:spPr>
          <a:xfrm>
            <a:off x="913240" y="3073025"/>
            <a:ext cx="2405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graphicFrame>
        <p:nvGraphicFramePr>
          <p:cNvPr id="295" name="Google Shape;295;p31"/>
          <p:cNvGraphicFramePr/>
          <p:nvPr/>
        </p:nvGraphicFramePr>
        <p:xfrm>
          <a:off x="2303226" y="7189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0800"/>
                <a:gridCol w="1390800"/>
                <a:gridCol w="1390800"/>
                <a:gridCol w="1390800"/>
                <a:gridCol w="1390800"/>
                <a:gridCol w="1390800"/>
                <a:gridCol w="1390800"/>
              </a:tblGrid>
              <a:tr h="145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sp>
        <p:nvSpPr>
          <p:cNvPr id="296" name="Google Shape;296;p31"/>
          <p:cNvSpPr txBox="1"/>
          <p:nvPr/>
        </p:nvSpPr>
        <p:spPr>
          <a:xfrm>
            <a:off x="6443476" y="6391630"/>
            <a:ext cx="255299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735667" y="5866959"/>
            <a:ext cx="4052516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(espacio de swap)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/>
        </p:nvSpPr>
        <p:spPr>
          <a:xfrm>
            <a:off x="3318764" y="1015999"/>
            <a:ext cx="636727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RAM</a:t>
            </a:r>
            <a:endParaRPr/>
          </a:p>
        </p:txBody>
      </p:sp>
      <p:graphicFrame>
        <p:nvGraphicFramePr>
          <p:cNvPr id="303" name="Google Shape;303;p32"/>
          <p:cNvGraphicFramePr/>
          <p:nvPr/>
        </p:nvGraphicFramePr>
        <p:xfrm>
          <a:off x="931366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  <a:gridCol w="1392750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Spotify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</a:tr>
            </a:tbl>
          </a:graphicData>
        </a:graphic>
      </p:graphicFrame>
      <p:sp>
        <p:nvSpPr>
          <p:cNvPr id="304" name="Google Shape;304;p32"/>
          <p:cNvSpPr txBox="1"/>
          <p:nvPr/>
        </p:nvSpPr>
        <p:spPr>
          <a:xfrm>
            <a:off x="913242" y="3073025"/>
            <a:ext cx="2185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4602674" y="6391630"/>
            <a:ext cx="661823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 (espacio de swap)</a:t>
            </a:r>
            <a:endParaRPr/>
          </a:p>
        </p:txBody>
      </p:sp>
      <p:graphicFrame>
        <p:nvGraphicFramePr>
          <p:cNvPr id="306" name="Google Shape;306;p32"/>
          <p:cNvGraphicFramePr/>
          <p:nvPr/>
        </p:nvGraphicFramePr>
        <p:xfrm>
          <a:off x="2303226" y="71890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82575"/>
                <a:gridCol w="1382575"/>
                <a:gridCol w="1382575"/>
                <a:gridCol w="1382575"/>
                <a:gridCol w="1382575"/>
                <a:gridCol w="1382575"/>
              </a:tblGrid>
              <a:tr h="141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b="1" sz="2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...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aphicFrame>
        <p:nvGraphicFramePr>
          <p:cNvPr id="307" name="Google Shape;307;p32"/>
          <p:cNvGraphicFramePr/>
          <p:nvPr/>
        </p:nvGraphicFramePr>
        <p:xfrm>
          <a:off x="7887385" y="38932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88925"/>
                <a:gridCol w="1388925"/>
              </a:tblGrid>
              <a:tr h="1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Fifa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F5D32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8" name="Google Shape;308;p32"/>
          <p:cNvGraphicFramePr/>
          <p:nvPr/>
        </p:nvGraphicFramePr>
        <p:xfrm>
          <a:off x="2318356" y="7195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{F1062D6E-856C-4EA4-8E48-F19FB46207A1}</a:tableStyleId>
              </a:tblPr>
              <a:tblGrid>
                <a:gridCol w="1395275"/>
                <a:gridCol w="1395275"/>
              </a:tblGrid>
              <a:tr h="141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Word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(Abierto)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1A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3065018" y="1015999"/>
            <a:ext cx="687476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 Duro y DBMS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895204" y="3381950"/>
            <a:ext cx="11214391" cy="1193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records de las bases de datos se almacenan en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páginas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disco.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895204" y="5925708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medida que se hace necesario, las páginas son traídas a memoria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2697353" y="1015999"/>
            <a:ext cx="761009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Demora en Búsqueda</a:t>
            </a:r>
            <a:endParaRPr/>
          </a:p>
        </p:txBody>
      </p:sp>
      <p:sp>
        <p:nvSpPr>
          <p:cNvPr id="321" name="Google Shape;321;p34"/>
          <p:cNvSpPr txBox="1"/>
          <p:nvPr/>
        </p:nvSpPr>
        <p:spPr>
          <a:xfrm>
            <a:off x="895254" y="6186105"/>
            <a:ext cx="112143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general, lo más lento del DBMS es ir a buscar los datos a disco, por lo que queremos minimizar el número de I/O</a:t>
            </a:r>
            <a:endParaRPr/>
          </a:p>
        </p:txBody>
      </p:sp>
      <p:sp>
        <p:nvSpPr>
          <p:cNvPr id="322" name="Google Shape;322;p34"/>
          <p:cNvSpPr txBox="1"/>
          <p:nvPr/>
        </p:nvSpPr>
        <p:spPr>
          <a:xfrm>
            <a:off x="1304300" y="2918650"/>
            <a:ext cx="103962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400050" lvl="1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b="0" i="1" lang="en-US" sz="3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“La diferencia de tiempo entre tener un dato en RAM versus traerlo de disco es comparable a la de tomar el sacapuntas del escritorio donde estoy sentado versus tomarme un avión a </a:t>
            </a:r>
            <a:r>
              <a:rPr i="1" lang="en-US" sz="3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Punta Arenas</a:t>
            </a:r>
            <a:r>
              <a:rPr b="0" i="1" lang="en-US" sz="3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para ir a buscarlo y regresar.” </a:t>
            </a:r>
            <a:endParaRPr sz="3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650239" y="1820616"/>
            <a:ext cx="11704322" cy="1018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</a:pPr>
            <a:r>
              <a:rPr lang="en-US" sz="4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 Principal vs. Memoria Secundaria</a:t>
            </a:r>
            <a:endParaRPr/>
          </a:p>
        </p:txBody>
      </p:sp>
      <p:pic>
        <p:nvPicPr>
          <p:cNvPr descr="Picture 2" id="328" name="Google Shape;3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5" y="3630506"/>
            <a:ext cx="2492588" cy="2492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329" name="Google Shape;3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413" y="6914726"/>
            <a:ext cx="1300481" cy="249293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3396107" y="1015999"/>
            <a:ext cx="62125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de costos</a:t>
            </a:r>
            <a:endParaRPr/>
          </a:p>
        </p:txBody>
      </p:sp>
      <p:grpSp>
        <p:nvGrpSpPr>
          <p:cNvPr id="331" name="Google Shape;331;p35"/>
          <p:cNvGrpSpPr/>
          <p:nvPr/>
        </p:nvGrpSpPr>
        <p:grpSpPr>
          <a:xfrm>
            <a:off x="3034453" y="7294205"/>
            <a:ext cx="2167500" cy="1734000"/>
            <a:chOff x="0" y="0"/>
            <a:chExt cx="2167500" cy="1734000"/>
          </a:xfrm>
        </p:grpSpPr>
        <p:sp>
          <p:nvSpPr>
            <p:cNvPr id="332" name="Google Shape;332;p35"/>
            <p:cNvSpPr/>
            <p:nvPr/>
          </p:nvSpPr>
          <p:spPr>
            <a:xfrm>
              <a:off x="0" y="0"/>
              <a:ext cx="2167500" cy="1734000"/>
            </a:xfrm>
            <a:prstGeom prst="rect">
              <a:avLst/>
            </a:prstGeom>
            <a:solidFill>
              <a:srgbClr val="38761D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5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 Principal</a:t>
              </a:r>
              <a:endParaRPr/>
            </a:p>
          </p:txBody>
        </p:sp>
      </p:grpSp>
      <p:grpSp>
        <p:nvGrpSpPr>
          <p:cNvPr id="334" name="Google Shape;334;p35"/>
          <p:cNvGrpSpPr/>
          <p:nvPr/>
        </p:nvGrpSpPr>
        <p:grpSpPr>
          <a:xfrm>
            <a:off x="3024448" y="4009813"/>
            <a:ext cx="2167500" cy="1734000"/>
            <a:chOff x="0" y="0"/>
            <a:chExt cx="2167500" cy="1734000"/>
          </a:xfrm>
        </p:grpSpPr>
        <p:sp>
          <p:nvSpPr>
            <p:cNvPr id="335" name="Google Shape;335;p35"/>
            <p:cNvSpPr/>
            <p:nvPr/>
          </p:nvSpPr>
          <p:spPr>
            <a:xfrm>
              <a:off x="0" y="0"/>
              <a:ext cx="2167500" cy="1734000"/>
            </a:xfrm>
            <a:prstGeom prst="rect">
              <a:avLst/>
            </a:prstGeom>
            <a:solidFill>
              <a:srgbClr val="990000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5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Secundaria</a:t>
              </a:r>
              <a:endParaRPr/>
            </a:p>
          </p:txBody>
        </p:sp>
      </p:grpSp>
      <p:sp>
        <p:nvSpPr>
          <p:cNvPr id="337" name="Google Shape;337;p35"/>
          <p:cNvSpPr txBox="1"/>
          <p:nvPr/>
        </p:nvSpPr>
        <p:spPr>
          <a:xfrm>
            <a:off x="5619313" y="4172373"/>
            <a:ext cx="7070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Datos guardados en memoria secundaria</a:t>
            </a:r>
            <a:endParaRPr/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lectura se hace por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bloques</a:t>
            </a:r>
            <a:endParaRPr b="1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bloque tiene un tamaño de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tuplas</a:t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5629318" y="7456593"/>
            <a:ext cx="72861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datos son llevados a memoria principal</a:t>
            </a:r>
            <a:endParaRPr/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memoria tiene una capacidad de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tuplas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650239" y="1820616"/>
            <a:ext cx="11704322" cy="1018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</a:pPr>
            <a:r>
              <a:rPr lang="en-US" sz="4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 Principal vs. Memoria Secundaria</a:t>
            </a:r>
            <a:endParaRPr/>
          </a:p>
        </p:txBody>
      </p:sp>
      <p:grpSp>
        <p:nvGrpSpPr>
          <p:cNvPr id="344" name="Google Shape;344;p36"/>
          <p:cNvGrpSpPr/>
          <p:nvPr/>
        </p:nvGrpSpPr>
        <p:grpSpPr>
          <a:xfrm>
            <a:off x="3034453" y="7294205"/>
            <a:ext cx="2167468" cy="1733975"/>
            <a:chOff x="0" y="0"/>
            <a:chExt cx="2167467" cy="1733974"/>
          </a:xfrm>
        </p:grpSpPr>
        <p:sp>
          <p:nvSpPr>
            <p:cNvPr id="345" name="Google Shape;345;p36"/>
            <p:cNvSpPr/>
            <p:nvPr/>
          </p:nvSpPr>
          <p:spPr>
            <a:xfrm>
              <a:off x="0" y="0"/>
              <a:ext cx="2167467" cy="1733974"/>
            </a:xfrm>
            <a:prstGeom prst="rect">
              <a:avLst/>
            </a:prstGeom>
            <a:solidFill>
              <a:srgbClr val="38761D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6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 Principal</a:t>
              </a:r>
              <a:endParaRPr/>
            </a:p>
          </p:txBody>
        </p:sp>
      </p:grpSp>
      <p:pic>
        <p:nvPicPr>
          <p:cNvPr descr="Picture 2" id="347" name="Google Shape;3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5" y="3630506"/>
            <a:ext cx="2492588" cy="2492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348" name="Google Shape;3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413" y="6914726"/>
            <a:ext cx="1300481" cy="24929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6"/>
          <p:cNvGrpSpPr/>
          <p:nvPr/>
        </p:nvGrpSpPr>
        <p:grpSpPr>
          <a:xfrm>
            <a:off x="3024448" y="4009813"/>
            <a:ext cx="2167469" cy="1733975"/>
            <a:chOff x="0" y="0"/>
            <a:chExt cx="2167467" cy="1733974"/>
          </a:xfrm>
        </p:grpSpPr>
        <p:sp>
          <p:nvSpPr>
            <p:cNvPr id="350" name="Google Shape;350;p36"/>
            <p:cNvSpPr/>
            <p:nvPr/>
          </p:nvSpPr>
          <p:spPr>
            <a:xfrm>
              <a:off x="0" y="0"/>
              <a:ext cx="2167467" cy="1733974"/>
            </a:xfrm>
            <a:prstGeom prst="rect">
              <a:avLst/>
            </a:prstGeom>
            <a:solidFill>
              <a:srgbClr val="990000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6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Secundaria</a:t>
              </a:r>
              <a:endParaRPr/>
            </a:p>
          </p:txBody>
        </p:sp>
      </p:grpSp>
      <p:sp>
        <p:nvSpPr>
          <p:cNvPr id="352" name="Google Shape;352;p36"/>
          <p:cNvSpPr txBox="1"/>
          <p:nvPr/>
        </p:nvSpPr>
        <p:spPr>
          <a:xfrm>
            <a:off x="5619313" y="4172373"/>
            <a:ext cx="7070372" cy="119684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Datos guardados en memoria secundaria</a:t>
            </a:r>
            <a:endParaRPr/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lectura se hace por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bloques</a:t>
            </a:r>
            <a:endParaRPr b="1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bloque tiene un tamaño de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tuplas</a:t>
            </a:r>
            <a:endParaRPr/>
          </a:p>
        </p:txBody>
      </p:sp>
      <p:sp>
        <p:nvSpPr>
          <p:cNvPr id="353" name="Google Shape;353;p36"/>
          <p:cNvSpPr txBox="1"/>
          <p:nvPr/>
        </p:nvSpPr>
        <p:spPr>
          <a:xfrm>
            <a:off x="5629318" y="7456593"/>
            <a:ext cx="7286115" cy="84124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spAutoFit/>
          </a:bodyPr>
          <a:lstStyle/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datos son llevados a memoria principal</a:t>
            </a:r>
            <a:endParaRPr/>
          </a:p>
          <a:p>
            <a:pPr indent="-3810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memoria tiene una capacidad de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tuplas</a:t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3396107" y="1015999"/>
            <a:ext cx="62125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de costos</a:t>
            </a: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4916582" y="2937355"/>
            <a:ext cx="4456512" cy="1116396"/>
          </a:xfrm>
          <a:custGeom>
            <a:rect b="b" l="l" r="r" t="t"/>
            <a:pathLst>
              <a:path extrusionOk="0" h="21600" w="21600">
                <a:moveTo>
                  <a:pt x="104" y="0"/>
                </a:moveTo>
                <a:cubicBezTo>
                  <a:pt x="46" y="0"/>
                  <a:pt x="0" y="185"/>
                  <a:pt x="0" y="415"/>
                </a:cubicBezTo>
                <a:lnTo>
                  <a:pt x="0" y="12140"/>
                </a:lnTo>
                <a:cubicBezTo>
                  <a:pt x="0" y="12369"/>
                  <a:pt x="46" y="12555"/>
                  <a:pt x="104" y="12555"/>
                </a:cubicBezTo>
                <a:lnTo>
                  <a:pt x="573" y="12555"/>
                </a:lnTo>
                <a:lnTo>
                  <a:pt x="783" y="21600"/>
                </a:lnTo>
                <a:lnTo>
                  <a:pt x="991" y="12555"/>
                </a:lnTo>
                <a:lnTo>
                  <a:pt x="21496" y="12555"/>
                </a:lnTo>
                <a:cubicBezTo>
                  <a:pt x="21554" y="12555"/>
                  <a:pt x="21600" y="12369"/>
                  <a:pt x="21600" y="12140"/>
                </a:cubicBezTo>
                <a:lnTo>
                  <a:pt x="21600" y="415"/>
                </a:lnTo>
                <a:cubicBezTo>
                  <a:pt x="21600" y="185"/>
                  <a:pt x="21554" y="0"/>
                  <a:pt x="21496" y="0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4572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cuentan los accesos (lectura/escritura) a memoria secundaria</a:t>
            </a:r>
            <a:endParaRPr sz="1200"/>
          </a:p>
        </p:txBody>
      </p:sp>
      <p:sp>
        <p:nvSpPr>
          <p:cNvPr id="356" name="Google Shape;356;p36"/>
          <p:cNvSpPr/>
          <p:nvPr/>
        </p:nvSpPr>
        <p:spPr>
          <a:xfrm>
            <a:off x="5111534" y="6150638"/>
            <a:ext cx="4565254" cy="1093789"/>
          </a:xfrm>
          <a:custGeom>
            <a:rect b="b" l="l" r="r" t="t"/>
            <a:pathLst>
              <a:path extrusionOk="0" h="21600" w="21600">
                <a:moveTo>
                  <a:pt x="616" y="0"/>
                </a:moveTo>
                <a:cubicBezTo>
                  <a:pt x="560" y="0"/>
                  <a:pt x="515" y="189"/>
                  <a:pt x="515" y="423"/>
                </a:cubicBezTo>
                <a:lnTo>
                  <a:pt x="515" y="9797"/>
                </a:lnTo>
                <a:lnTo>
                  <a:pt x="0" y="21600"/>
                </a:lnTo>
                <a:lnTo>
                  <a:pt x="806" y="12814"/>
                </a:lnTo>
                <a:lnTo>
                  <a:pt x="21499" y="12814"/>
                </a:lnTo>
                <a:cubicBezTo>
                  <a:pt x="21555" y="12814"/>
                  <a:pt x="21600" y="12625"/>
                  <a:pt x="21600" y="12391"/>
                </a:cubicBezTo>
                <a:lnTo>
                  <a:pt x="21600" y="423"/>
                </a:lnTo>
                <a:cubicBezTo>
                  <a:pt x="21600" y="189"/>
                  <a:pt x="21555" y="0"/>
                  <a:pt x="21499" y="0"/>
                </a:cubicBezTo>
                <a:lnTo>
                  <a:pt x="616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4572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accesos a memoria principal son despreciables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/>
        </p:nvSpPr>
        <p:spPr>
          <a:xfrm>
            <a:off x="1055462" y="4253102"/>
            <a:ext cx="11553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¿Cuánto cuesta leer n tuplas de memoria secundaria?</a:t>
            </a:r>
            <a:endParaRPr b="0" i="0" sz="3600" u="none" cap="none" strike="noStrike">
              <a:solidFill>
                <a:srgbClr val="DE6A1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3396107" y="1015999"/>
            <a:ext cx="621258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de costos</a:t>
            </a:r>
            <a:endParaRPr/>
          </a:p>
        </p:txBody>
      </p:sp>
      <p:grpSp>
        <p:nvGrpSpPr>
          <p:cNvPr id="363" name="Google Shape;363;p37"/>
          <p:cNvGrpSpPr/>
          <p:nvPr/>
        </p:nvGrpSpPr>
        <p:grpSpPr>
          <a:xfrm>
            <a:off x="7176687" y="2275564"/>
            <a:ext cx="2167467" cy="1733974"/>
            <a:chOff x="0" y="0"/>
            <a:chExt cx="2167467" cy="1733974"/>
          </a:xfrm>
        </p:grpSpPr>
        <p:sp>
          <p:nvSpPr>
            <p:cNvPr id="364" name="Google Shape;364;p37"/>
            <p:cNvSpPr/>
            <p:nvPr/>
          </p:nvSpPr>
          <p:spPr>
            <a:xfrm>
              <a:off x="0" y="0"/>
              <a:ext cx="2167467" cy="1733974"/>
            </a:xfrm>
            <a:prstGeom prst="rect">
              <a:avLst/>
            </a:prstGeom>
            <a:solidFill>
              <a:srgbClr val="38761D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7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 Principal</a:t>
              </a:r>
              <a:endParaRPr/>
            </a:p>
          </p:txBody>
        </p:sp>
      </p:grpSp>
      <p:grpSp>
        <p:nvGrpSpPr>
          <p:cNvPr id="366" name="Google Shape;366;p37"/>
          <p:cNvGrpSpPr/>
          <p:nvPr/>
        </p:nvGrpSpPr>
        <p:grpSpPr>
          <a:xfrm>
            <a:off x="1123690" y="2275564"/>
            <a:ext cx="2167467" cy="1733974"/>
            <a:chOff x="0" y="0"/>
            <a:chExt cx="2167467" cy="1733974"/>
          </a:xfrm>
        </p:grpSpPr>
        <p:sp>
          <p:nvSpPr>
            <p:cNvPr id="367" name="Google Shape;367;p37"/>
            <p:cNvSpPr/>
            <p:nvPr/>
          </p:nvSpPr>
          <p:spPr>
            <a:xfrm>
              <a:off x="0" y="0"/>
              <a:ext cx="2167467" cy="1733974"/>
            </a:xfrm>
            <a:prstGeom prst="rect">
              <a:avLst/>
            </a:prstGeom>
            <a:solidFill>
              <a:srgbClr val="A01D04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000" lIns="65000" spcFirstLastPara="1" rIns="65000" wrap="square" tIns="6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7"/>
            <p:cNvSpPr txBox="1"/>
            <p:nvPr/>
          </p:nvSpPr>
          <p:spPr>
            <a:xfrm>
              <a:off x="83086" y="395562"/>
              <a:ext cx="2001300" cy="993300"/>
            </a:xfrm>
            <a:prstGeom prst="rect">
              <a:avLst/>
            </a:prstGeom>
            <a:solidFill>
              <a:srgbClr val="A01D04"/>
            </a:solidFill>
            <a:ln>
              <a:noFill/>
            </a:ln>
          </p:spPr>
          <p:txBody>
            <a:bodyPr anchorCtr="0" anchor="ctr" bIns="65000" lIns="65000" spcFirstLastPara="1" rIns="65000" wrap="square" tIns="6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Memoria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Secundaria</a:t>
              </a:r>
              <a:endParaRPr/>
            </a:p>
          </p:txBody>
        </p:sp>
      </p:grpSp>
      <p:sp>
        <p:nvSpPr>
          <p:cNvPr id="369" name="Google Shape;369;p37"/>
          <p:cNvSpPr/>
          <p:nvPr/>
        </p:nvSpPr>
        <p:spPr>
          <a:xfrm>
            <a:off x="3410536" y="2346005"/>
            <a:ext cx="3175416" cy="1087830"/>
          </a:xfrm>
          <a:custGeom>
            <a:rect b="b" l="l" r="r" t="t"/>
            <a:pathLst>
              <a:path extrusionOk="0" h="21600" w="21600">
                <a:moveTo>
                  <a:pt x="2349" y="0"/>
                </a:moveTo>
                <a:cubicBezTo>
                  <a:pt x="2268" y="0"/>
                  <a:pt x="2203" y="190"/>
                  <a:pt x="2203" y="426"/>
                </a:cubicBezTo>
                <a:lnTo>
                  <a:pt x="2203" y="14594"/>
                </a:lnTo>
                <a:lnTo>
                  <a:pt x="0" y="15445"/>
                </a:lnTo>
                <a:lnTo>
                  <a:pt x="2203" y="16304"/>
                </a:lnTo>
                <a:lnTo>
                  <a:pt x="2203" y="21174"/>
                </a:lnTo>
                <a:cubicBezTo>
                  <a:pt x="2203" y="21410"/>
                  <a:pt x="2268" y="21600"/>
                  <a:pt x="2349" y="21600"/>
                </a:cubicBezTo>
                <a:lnTo>
                  <a:pt x="21454" y="21600"/>
                </a:lnTo>
                <a:cubicBezTo>
                  <a:pt x="21535" y="21600"/>
                  <a:pt x="21600" y="21410"/>
                  <a:pt x="21600" y="21174"/>
                </a:cubicBezTo>
                <a:lnTo>
                  <a:pt x="21600" y="426"/>
                </a:lnTo>
                <a:cubicBezTo>
                  <a:pt x="21600" y="190"/>
                  <a:pt x="21535" y="0"/>
                  <a:pt x="21454" y="0"/>
                </a:cubicBezTo>
                <a:lnTo>
                  <a:pt x="2349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 bloque tiene un tamaño de 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tuplas</a:t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9365344" y="2365055"/>
            <a:ext cx="3175416" cy="1087830"/>
          </a:xfrm>
          <a:custGeom>
            <a:rect b="b" l="l" r="r" t="t"/>
            <a:pathLst>
              <a:path extrusionOk="0" h="21600" w="21600">
                <a:moveTo>
                  <a:pt x="2349" y="0"/>
                </a:moveTo>
                <a:cubicBezTo>
                  <a:pt x="2268" y="0"/>
                  <a:pt x="2203" y="190"/>
                  <a:pt x="2203" y="426"/>
                </a:cubicBezTo>
                <a:lnTo>
                  <a:pt x="2203" y="14586"/>
                </a:lnTo>
                <a:lnTo>
                  <a:pt x="0" y="15445"/>
                </a:lnTo>
                <a:lnTo>
                  <a:pt x="2203" y="16297"/>
                </a:lnTo>
                <a:lnTo>
                  <a:pt x="2203" y="21167"/>
                </a:lnTo>
                <a:cubicBezTo>
                  <a:pt x="2203" y="21402"/>
                  <a:pt x="2268" y="21600"/>
                  <a:pt x="2349" y="21600"/>
                </a:cubicBezTo>
                <a:lnTo>
                  <a:pt x="21454" y="21600"/>
                </a:lnTo>
                <a:cubicBezTo>
                  <a:pt x="21535" y="21600"/>
                  <a:pt x="21600" y="21402"/>
                  <a:pt x="21600" y="21167"/>
                </a:cubicBezTo>
                <a:lnTo>
                  <a:pt x="21600" y="426"/>
                </a:lnTo>
                <a:cubicBezTo>
                  <a:pt x="21600" y="190"/>
                  <a:pt x="21535" y="0"/>
                  <a:pt x="21454" y="0"/>
                </a:cubicBezTo>
                <a:lnTo>
                  <a:pt x="2349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memoria tiene una capacidad de 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tuplas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6162802" y="5043911"/>
            <a:ext cx="67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5914897" y="8539431"/>
            <a:ext cx="117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6112052" y="6743207"/>
            <a:ext cx="78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725630" y="6044210"/>
            <a:ext cx="11553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¿Cuántos bloques caben en memoria?</a:t>
            </a: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725630" y="7813529"/>
            <a:ext cx="11553540" cy="6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¿Cuántos bloques usa una relación R?</a:t>
            </a:r>
            <a:endParaRPr/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47" y="4998100"/>
            <a:ext cx="780700" cy="119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210" y="6668288"/>
            <a:ext cx="888386" cy="11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748" y="8539430"/>
            <a:ext cx="1257300" cy="115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/>
        </p:nvSpPr>
        <p:spPr>
          <a:xfrm>
            <a:off x="895204" y="5641980"/>
            <a:ext cx="11214391" cy="19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¿Y qué tiene que ver esto con Bases de Datos?</a:t>
            </a:r>
            <a:endParaRPr/>
          </a:p>
        </p:txBody>
      </p:sp>
      <p:pic>
        <p:nvPicPr>
          <p:cNvPr descr="Imagen" id="384" name="Google Shape;3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76" y="1287924"/>
            <a:ext cx="3471447" cy="347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/>
        </p:nvSpPr>
        <p:spPr>
          <a:xfrm>
            <a:off x="1899537" y="1015999"/>
            <a:ext cx="920572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 se guarda una tabla</a:t>
            </a:r>
            <a:endParaRPr/>
          </a:p>
        </p:txBody>
      </p:sp>
      <p:graphicFrame>
        <p:nvGraphicFramePr>
          <p:cNvPr id="390" name="Google Shape;390;p39"/>
          <p:cNvGraphicFramePr/>
          <p:nvPr/>
        </p:nvGraphicFramePr>
        <p:xfrm>
          <a:off x="654837" y="51058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{F1062D6E-856C-4EA4-8E48-F19FB46207A1}</a:tableStyleId>
              </a:tblPr>
              <a:tblGrid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</a:tblGrid>
              <a:tr h="96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4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5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6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7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8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9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58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91" name="Google Shape;391;p39"/>
          <p:cNvSpPr txBox="1"/>
          <p:nvPr/>
        </p:nvSpPr>
        <p:spPr>
          <a:xfrm>
            <a:off x="405544" y="2874735"/>
            <a:ext cx="12193713" cy="650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una tabla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T(a int, b text)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9 tuplas</a:t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598423" y="4367842"/>
            <a:ext cx="112143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/>
        </p:nvSpPr>
        <p:spPr>
          <a:xfrm>
            <a:off x="1363090" y="1015999"/>
            <a:ext cx="1027861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Ciclo de vida de una consulta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895204" y="2632075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la consulta: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895204" y="3879848"/>
            <a:ext cx="11214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pName, mStadium, goals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Players P, Matches M, Players_Matches as PM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 P.id = PM.id AND PM.mid = M.mid AND P.pYear &gt;= 1985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/>
        </p:nvSpPr>
        <p:spPr>
          <a:xfrm>
            <a:off x="2337308" y="1015999"/>
            <a:ext cx="833018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I/O (Input/Output)</a:t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895204" y="32003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¡El costo más grande de las bases de datos es traer las páginas del disco duro a memoria RAM!</a:t>
            </a:r>
            <a:endParaRPr/>
          </a:p>
        </p:txBody>
      </p:sp>
      <p:sp>
        <p:nvSpPr>
          <p:cNvPr id="399" name="Google Shape;399;p40"/>
          <p:cNvSpPr txBox="1"/>
          <p:nvPr/>
        </p:nvSpPr>
        <p:spPr>
          <a:xfrm>
            <a:off x="895204" y="53593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responder las consultas haciendo la menor cantidad de lecturas al disco duro</a:t>
            </a:r>
            <a:endParaRPr/>
          </a:p>
        </p:txBody>
      </p:sp>
      <p:sp>
        <p:nvSpPr>
          <p:cNvPr id="400" name="Google Shape;400;p40"/>
          <p:cNvSpPr txBox="1"/>
          <p:nvPr/>
        </p:nvSpPr>
        <p:spPr>
          <a:xfrm>
            <a:off x="895204" y="7510922"/>
            <a:ext cx="11214391" cy="1208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Llamamos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costo de I/O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 número de páginas llevadas a memoria para responder una consulta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/>
        </p:nvSpPr>
        <p:spPr>
          <a:xfrm>
            <a:off x="2612009" y="1015999"/>
            <a:ext cx="778078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de una consulta</a:t>
            </a:r>
            <a:endParaRPr/>
          </a:p>
        </p:txBody>
      </p:sp>
      <p:sp>
        <p:nvSpPr>
          <p:cNvPr id="406" name="Google Shape;406;p41"/>
          <p:cNvSpPr txBox="1"/>
          <p:nvPr/>
        </p:nvSpPr>
        <p:spPr>
          <a:xfrm>
            <a:off x="626630" y="2553527"/>
            <a:ext cx="112143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462965" y="5731889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el costo en I/O de hacer la siguiente consulta?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462965" y="6904557"/>
            <a:ext cx="12078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FROM 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491172" y="8051825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costo es 3, porque debo leer las 3 páginas</a:t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9574795" y="6913818"/>
            <a:ext cx="2663032" cy="1179910"/>
          </a:xfrm>
          <a:custGeom>
            <a:rect b="b" l="l" r="r" t="t"/>
            <a:pathLst>
              <a:path extrusionOk="0" h="21600" w="21600">
                <a:moveTo>
                  <a:pt x="1262" y="0"/>
                </a:moveTo>
                <a:cubicBezTo>
                  <a:pt x="1175" y="0"/>
                  <a:pt x="1104" y="159"/>
                  <a:pt x="1104" y="356"/>
                </a:cubicBezTo>
                <a:lnTo>
                  <a:pt x="1104" y="16696"/>
                </a:lnTo>
                <a:lnTo>
                  <a:pt x="0" y="21600"/>
                </a:lnTo>
                <a:lnTo>
                  <a:pt x="1577" y="18033"/>
                </a:lnTo>
                <a:lnTo>
                  <a:pt x="21442" y="18033"/>
                </a:lnTo>
                <a:cubicBezTo>
                  <a:pt x="21529" y="18033"/>
                  <a:pt x="21600" y="17873"/>
                  <a:pt x="21600" y="17677"/>
                </a:cubicBezTo>
                <a:lnTo>
                  <a:pt x="21600" y="356"/>
                </a:lnTo>
                <a:cubicBezTo>
                  <a:pt x="21600" y="159"/>
                  <a:pt x="21529" y="0"/>
                  <a:pt x="21442" y="0"/>
                </a:cubicBezTo>
                <a:lnTo>
                  <a:pt x="1262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075" y="7016275"/>
            <a:ext cx="2522750" cy="7808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" name="Google Shape;412;p41"/>
          <p:cNvGraphicFramePr/>
          <p:nvPr/>
        </p:nvGraphicFramePr>
        <p:xfrm>
          <a:off x="654887" y="32812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{F1062D6E-856C-4EA4-8E48-F19FB46207A1}</a:tableStyleId>
              </a:tblPr>
              <a:tblGrid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</a:tblGrid>
              <a:tr h="96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4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5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6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7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8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9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58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/>
        </p:nvSpPr>
        <p:spPr>
          <a:xfrm>
            <a:off x="2612009" y="1015999"/>
            <a:ext cx="778078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de una consulta</a:t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626630" y="2553527"/>
            <a:ext cx="112143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419" name="Google Shape;419;p42"/>
          <p:cNvSpPr txBox="1"/>
          <p:nvPr/>
        </p:nvSpPr>
        <p:spPr>
          <a:xfrm>
            <a:off x="462965" y="5731889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el costo en I/O de hacer la siguiente consulta?</a:t>
            </a:r>
            <a:endParaRPr/>
          </a:p>
        </p:txBody>
      </p:sp>
      <p:sp>
        <p:nvSpPr>
          <p:cNvPr id="420" name="Google Shape;420;p42"/>
          <p:cNvSpPr txBox="1"/>
          <p:nvPr/>
        </p:nvSpPr>
        <p:spPr>
          <a:xfrm>
            <a:off x="462965" y="6904557"/>
            <a:ext cx="12078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T.a FROM 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491172" y="8051825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costo nuevamente es 3, porque debo leer las 3 páginas</a:t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9574795" y="6913818"/>
            <a:ext cx="2663032" cy="1179910"/>
          </a:xfrm>
          <a:custGeom>
            <a:rect b="b" l="l" r="r" t="t"/>
            <a:pathLst>
              <a:path extrusionOk="0" h="21600" w="21600">
                <a:moveTo>
                  <a:pt x="1262" y="0"/>
                </a:moveTo>
                <a:cubicBezTo>
                  <a:pt x="1175" y="0"/>
                  <a:pt x="1104" y="159"/>
                  <a:pt x="1104" y="356"/>
                </a:cubicBezTo>
                <a:lnTo>
                  <a:pt x="1104" y="16696"/>
                </a:lnTo>
                <a:lnTo>
                  <a:pt x="0" y="21600"/>
                </a:lnTo>
                <a:lnTo>
                  <a:pt x="1577" y="18033"/>
                </a:lnTo>
                <a:lnTo>
                  <a:pt x="21442" y="18033"/>
                </a:lnTo>
                <a:cubicBezTo>
                  <a:pt x="21529" y="18033"/>
                  <a:pt x="21600" y="17873"/>
                  <a:pt x="21600" y="17677"/>
                </a:cubicBezTo>
                <a:lnTo>
                  <a:pt x="21600" y="356"/>
                </a:lnTo>
                <a:cubicBezTo>
                  <a:pt x="21600" y="159"/>
                  <a:pt x="21529" y="0"/>
                  <a:pt x="21442" y="0"/>
                </a:cubicBezTo>
                <a:lnTo>
                  <a:pt x="1262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075" y="7016275"/>
            <a:ext cx="2522750" cy="7808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4" name="Google Shape;424;p42"/>
          <p:cNvGraphicFramePr/>
          <p:nvPr/>
        </p:nvGraphicFramePr>
        <p:xfrm>
          <a:off x="654887" y="32812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{F1062D6E-856C-4EA4-8E48-F19FB46207A1}</a:tableStyleId>
              </a:tblPr>
              <a:tblGrid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</a:tblGrid>
              <a:tr h="96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4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5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6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7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8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9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58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/>
        </p:nvSpPr>
        <p:spPr>
          <a:xfrm>
            <a:off x="2612009" y="1015999"/>
            <a:ext cx="778078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de una consulta</a:t>
            </a:r>
            <a:endParaRPr/>
          </a:p>
        </p:txBody>
      </p:sp>
      <p:sp>
        <p:nvSpPr>
          <p:cNvPr id="430" name="Google Shape;430;p43"/>
          <p:cNvSpPr txBox="1"/>
          <p:nvPr/>
        </p:nvSpPr>
        <p:spPr>
          <a:xfrm>
            <a:off x="626630" y="2553527"/>
            <a:ext cx="112143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431" name="Google Shape;431;p43"/>
          <p:cNvSpPr txBox="1"/>
          <p:nvPr/>
        </p:nvSpPr>
        <p:spPr>
          <a:xfrm>
            <a:off x="462965" y="5731889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el costo en I/O de hacer la siguiente consulta?</a:t>
            </a:r>
            <a:endParaRPr/>
          </a:p>
        </p:txBody>
      </p:sp>
      <p:sp>
        <p:nvSpPr>
          <p:cNvPr id="432" name="Google Shape;432;p43"/>
          <p:cNvSpPr txBox="1"/>
          <p:nvPr/>
        </p:nvSpPr>
        <p:spPr>
          <a:xfrm>
            <a:off x="462965" y="6904557"/>
            <a:ext cx="12078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FROM T WHERE T.a = 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491172" y="8051825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costo nuevamente es 3, porque debo leer las 3 páginas</a:t>
            </a:r>
            <a:endParaRPr/>
          </a:p>
        </p:txBody>
      </p:sp>
      <p:sp>
        <p:nvSpPr>
          <p:cNvPr id="434" name="Google Shape;434;p43"/>
          <p:cNvSpPr/>
          <p:nvPr/>
        </p:nvSpPr>
        <p:spPr>
          <a:xfrm>
            <a:off x="9679334" y="8491718"/>
            <a:ext cx="2617392" cy="11505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747" y="4791"/>
                </a:lnTo>
                <a:lnTo>
                  <a:pt x="747" y="21235"/>
                </a:lnTo>
                <a:cubicBezTo>
                  <a:pt x="747" y="21437"/>
                  <a:pt x="819" y="21600"/>
                  <a:pt x="907" y="21600"/>
                </a:cubicBezTo>
                <a:lnTo>
                  <a:pt x="21440" y="21600"/>
                </a:lnTo>
                <a:cubicBezTo>
                  <a:pt x="21528" y="21600"/>
                  <a:pt x="21600" y="21437"/>
                  <a:pt x="21600" y="21235"/>
                </a:cubicBezTo>
                <a:lnTo>
                  <a:pt x="21600" y="3472"/>
                </a:lnTo>
                <a:cubicBezTo>
                  <a:pt x="21600" y="3270"/>
                  <a:pt x="21528" y="3107"/>
                  <a:pt x="21440" y="3107"/>
                </a:cubicBezTo>
                <a:lnTo>
                  <a:pt x="1225" y="31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075" y="8768875"/>
            <a:ext cx="2522750" cy="7808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6" name="Google Shape;436;p43"/>
          <p:cNvGraphicFramePr/>
          <p:nvPr/>
        </p:nvGraphicFramePr>
        <p:xfrm>
          <a:off x="654887" y="32812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{F1062D6E-856C-4EA4-8E48-F19FB46207A1}</a:tableStyleId>
              </a:tblPr>
              <a:tblGrid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</a:tblGrid>
              <a:tr h="96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4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5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6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7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8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9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58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/>
          <p:nvPr/>
        </p:nvSpPr>
        <p:spPr>
          <a:xfrm>
            <a:off x="2612009" y="1015999"/>
            <a:ext cx="778078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de una consulta</a:t>
            </a:r>
            <a:endParaRPr/>
          </a:p>
        </p:txBody>
      </p:sp>
      <p:sp>
        <p:nvSpPr>
          <p:cNvPr id="442" name="Google Shape;442;p44"/>
          <p:cNvSpPr txBox="1"/>
          <p:nvPr/>
        </p:nvSpPr>
        <p:spPr>
          <a:xfrm>
            <a:off x="626630" y="2553527"/>
            <a:ext cx="1121439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 Duro</a:t>
            </a:r>
            <a:endParaRPr/>
          </a:p>
        </p:txBody>
      </p:sp>
      <p:sp>
        <p:nvSpPr>
          <p:cNvPr id="443" name="Google Shape;443;p44"/>
          <p:cNvSpPr txBox="1"/>
          <p:nvPr/>
        </p:nvSpPr>
        <p:spPr>
          <a:xfrm>
            <a:off x="462965" y="5731889"/>
            <a:ext cx="1207887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el costo en I/O de hacer la siguientes consultas?</a:t>
            </a:r>
            <a:endParaRPr/>
          </a:p>
        </p:txBody>
      </p:sp>
      <p:sp>
        <p:nvSpPr>
          <p:cNvPr id="444" name="Google Shape;444;p44"/>
          <p:cNvSpPr txBox="1"/>
          <p:nvPr/>
        </p:nvSpPr>
        <p:spPr>
          <a:xfrm>
            <a:off x="626622" y="7301813"/>
            <a:ext cx="85929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FROM T WHERE T.a = 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FROM T WHERE T.a &gt;= 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5976467" y="8051824"/>
            <a:ext cx="1823123" cy="1528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563" y="7129801"/>
            <a:ext cx="1902475" cy="175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7" name="Google Shape;447;p44"/>
          <p:cNvGraphicFramePr/>
          <p:nvPr/>
        </p:nvGraphicFramePr>
        <p:xfrm>
          <a:off x="654887" y="328121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{F1062D6E-856C-4EA4-8E48-F19FB46207A1}</a:tableStyleId>
              </a:tblPr>
              <a:tblGrid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  <a:gridCol w="1299450"/>
              </a:tblGrid>
              <a:tr h="96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4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5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6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7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8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Tupla 9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58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1</a:t>
                      </a:r>
                      <a:endParaRPr/>
                    </a:p>
                  </a:txBody>
                  <a:tcPr marT="50800" marB="50800" marR="50800" marL="50800" anchor="ctr">
                    <a:lnL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2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b="1" lang="en-US" sz="2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Página 3</a:t>
                      </a:r>
                      <a:endParaRPr/>
                    </a:p>
                  </a:txBody>
                  <a:tcPr marT="50800" marB="50800" marR="50800" marL="50800" anchor="ctr">
                    <a:lnL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/>
        </p:nvSpPr>
        <p:spPr>
          <a:xfrm>
            <a:off x="895204" y="4368798"/>
            <a:ext cx="1121439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¿Podemos hacer esto mejor?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/>
        </p:nvSpPr>
        <p:spPr>
          <a:xfrm>
            <a:off x="895204" y="4368798"/>
            <a:ext cx="11214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895204" y="62229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Idealmente</a:t>
            </a:r>
            <a:r>
              <a:rPr b="0" i="0" lang="en-US" sz="3600" u="none" cap="none" strike="noStrike">
                <a:solidFill>
                  <a:srgbClr val="0094C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índice debe caber en RAM</a:t>
            </a:r>
            <a:b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895204" y="3521074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Herramientas que optimiza el acceso a los datos para una consulta o conjunto de consultas en particular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470" name="Google Shape;470;p48"/>
          <p:cNvSpPr txBox="1"/>
          <p:nvPr/>
        </p:nvSpPr>
        <p:spPr>
          <a:xfrm>
            <a:off x="895200" y="3546475"/>
            <a:ext cx="110184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INDEX &lt;nombre índice&gt; ON table &lt;atributo&gt;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895204" y="6496050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llaves primarias están indexadas por defecto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477" name="Google Shape;477;p49"/>
          <p:cNvSpPr txBox="1"/>
          <p:nvPr/>
        </p:nvSpPr>
        <p:spPr>
          <a:xfrm>
            <a:off x="895204" y="3066584"/>
            <a:ext cx="11214391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un índice yo le indico que quiero las tuplas con cierto valor en un atributo (o con un valor en cierto rango)</a:t>
            </a:r>
            <a:endParaRPr/>
          </a:p>
        </p:txBody>
      </p:sp>
      <p:sp>
        <p:nvSpPr>
          <p:cNvPr id="478" name="Google Shape;478;p49"/>
          <p:cNvSpPr txBox="1"/>
          <p:nvPr/>
        </p:nvSpPr>
        <p:spPr>
          <a:xfrm>
            <a:off x="895204" y="5280948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índice puede devolver las tuplas, o punteros que me indican donde encontrarlas</a:t>
            </a:r>
            <a:endParaRPr/>
          </a:p>
        </p:txBody>
      </p:sp>
      <p:sp>
        <p:nvSpPr>
          <p:cNvPr id="479" name="Google Shape;479;p49"/>
          <p:cNvSpPr txBox="1"/>
          <p:nvPr/>
        </p:nvSpPr>
        <p:spPr>
          <a:xfrm>
            <a:off x="895204" y="7222264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se logra hacer de manera rápida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/>
        </p:nvSpPr>
        <p:spPr>
          <a:xfrm>
            <a:off x="3586988" y="1015999"/>
            <a:ext cx="5830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 Processor</a:t>
            </a:r>
            <a:endParaRPr/>
          </a:p>
        </p:txBody>
      </p:sp>
      <p:pic>
        <p:nvPicPr>
          <p:cNvPr descr="Captura de pantalla 2016-09-29 a las 4.16.20 p.m..png"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933" y="2090657"/>
            <a:ext cx="10170933" cy="732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/>
        </p:nvSpPr>
        <p:spPr>
          <a:xfrm>
            <a:off x="2676778" y="1015999"/>
            <a:ext cx="7651243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Consultas a Optimizar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2176292" y="4044949"/>
            <a:ext cx="86523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Table</a:t>
            </a:r>
            <a:b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 Table.value = ‘value’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895204" y="309244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Consultas por valor</a:t>
            </a:r>
            <a:endParaRPr/>
          </a:p>
        </p:txBody>
      </p:sp>
      <p:sp>
        <p:nvSpPr>
          <p:cNvPr id="487" name="Google Shape;487;p50"/>
          <p:cNvSpPr txBox="1"/>
          <p:nvPr/>
        </p:nvSpPr>
        <p:spPr>
          <a:xfrm>
            <a:off x="2290592" y="6965950"/>
            <a:ext cx="86523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Table</a:t>
            </a:r>
            <a:b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 Table.value &gt;= ‘value’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8" name="Google Shape;488;p50"/>
          <p:cNvSpPr txBox="1"/>
          <p:nvPr/>
        </p:nvSpPr>
        <p:spPr>
          <a:xfrm>
            <a:off x="1009504" y="601344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Consultas por rango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/>
        </p:nvSpPr>
        <p:spPr>
          <a:xfrm>
            <a:off x="895200" y="3567366"/>
            <a:ext cx="112143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tengo la tabla: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22860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Usuarios(uid: int PRIMARY KEY,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22860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nombre: text,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22860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edad: int)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22860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donde tenemos indexada la tabla por la primary key, que es el atributo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uid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495" name="Google Shape;495;p51"/>
          <p:cNvSpPr txBox="1"/>
          <p:nvPr/>
        </p:nvSpPr>
        <p:spPr>
          <a:xfrm>
            <a:off x="5546509" y="1865503"/>
            <a:ext cx="191178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Flujo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/>
          <p:nvPr/>
        </p:nvSpPr>
        <p:spPr>
          <a:xfrm>
            <a:off x="895204" y="3169723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índice normalmente es una colección de archivos que puede ir completo en memoria</a:t>
            </a:r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502" name="Google Shape;502;p52"/>
          <p:cNvSpPr txBox="1"/>
          <p:nvPr/>
        </p:nvSpPr>
        <p:spPr>
          <a:xfrm>
            <a:off x="5546509" y="1865503"/>
            <a:ext cx="191178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Flujo</a:t>
            </a:r>
            <a:endParaRPr/>
          </a:p>
        </p:txBody>
      </p:sp>
      <p:sp>
        <p:nvSpPr>
          <p:cNvPr id="503" name="Google Shape;503;p52"/>
          <p:cNvSpPr txBox="1"/>
          <p:nvPr/>
        </p:nvSpPr>
        <p:spPr>
          <a:xfrm>
            <a:off x="895204" y="5197842"/>
            <a:ext cx="112143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hacemos la consulta: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FROM Usuarios WHERE uid = 104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se resolverá con el índice, así evitaremos recorrer toda la tabla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/>
        </p:nvSpPr>
        <p:spPr>
          <a:xfrm>
            <a:off x="895204" y="3169723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índice encontrará rápidamente la tupla que que cumple con la condición</a:t>
            </a:r>
            <a:endParaRPr/>
          </a:p>
        </p:txBody>
      </p:sp>
      <p:sp>
        <p:nvSpPr>
          <p:cNvPr id="509" name="Google Shape;509;p53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510" name="Google Shape;510;p53"/>
          <p:cNvSpPr txBox="1"/>
          <p:nvPr/>
        </p:nvSpPr>
        <p:spPr>
          <a:xfrm>
            <a:off x="5546509" y="1865503"/>
            <a:ext cx="191178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Flujo</a:t>
            </a:r>
            <a:endParaRPr/>
          </a:p>
        </p:txBody>
      </p:sp>
      <p:sp>
        <p:nvSpPr>
          <p:cNvPr id="511" name="Google Shape;511;p53"/>
          <p:cNvSpPr txBox="1"/>
          <p:nvPr/>
        </p:nvSpPr>
        <p:spPr>
          <a:xfrm>
            <a:off x="895204" y="5172442"/>
            <a:ext cx="112143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índice tiene dos opciones para responder: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devolver la tupla que buscamos</a:t>
            </a:r>
            <a:endParaRPr/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devolver un </a:t>
            </a:r>
            <a:r>
              <a:rPr b="0" i="1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puntero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hacia la dirección de la página en el disco duro donde encontraremos la tupla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sp>
        <p:nvSpPr>
          <p:cNvPr id="517" name="Google Shape;517;p54"/>
          <p:cNvSpPr txBox="1"/>
          <p:nvPr/>
        </p:nvSpPr>
        <p:spPr>
          <a:xfrm>
            <a:off x="895204" y="3256210"/>
            <a:ext cx="11214391" cy="1742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Key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es el parámetro con el que busco algo en mi índice (por ejemplo, el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una tabla de usuarios)</a:t>
            </a:r>
            <a:endParaRPr/>
          </a:p>
        </p:txBody>
      </p:sp>
      <p:sp>
        <p:nvSpPr>
          <p:cNvPr id="518" name="Google Shape;518;p54"/>
          <p:cNvSpPr txBox="1"/>
          <p:nvPr/>
        </p:nvSpPr>
        <p:spPr>
          <a:xfrm>
            <a:off x="5546509" y="1865503"/>
            <a:ext cx="191178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Definiciones</a:t>
            </a:r>
            <a:endParaRPr/>
          </a:p>
        </p:txBody>
      </p:sp>
      <p:sp>
        <p:nvSpPr>
          <p:cNvPr id="519" name="Google Shape;519;p54"/>
          <p:cNvSpPr txBox="1"/>
          <p:nvPr/>
        </p:nvSpPr>
        <p:spPr>
          <a:xfrm>
            <a:off x="895204" y="5439358"/>
            <a:ext cx="11214391" cy="1739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Entry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la tupla que nos retorna el índice después de preguntar por una Search Key en particular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/>
        </p:nvSpPr>
        <p:spPr>
          <a:xfrm>
            <a:off x="5195951" y="1015999"/>
            <a:ext cx="261289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/>
          </a:p>
        </p:txBody>
      </p:sp>
      <p:pic>
        <p:nvPicPr>
          <p:cNvPr descr="Captura de pantalla 2016-09-30 a las 10.19.55 a.m..png" id="525" name="Google Shape;5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73" y="3102120"/>
            <a:ext cx="11393853" cy="530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531" name="Google Shape;531;p56"/>
          <p:cNvSpPr txBox="1"/>
          <p:nvPr/>
        </p:nvSpPr>
        <p:spPr>
          <a:xfrm>
            <a:off x="895204" y="3442773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guardar una lista de tuplas en Python:</a:t>
            </a:r>
            <a:endParaRPr/>
          </a:p>
        </p:txBody>
      </p:sp>
      <p:sp>
        <p:nvSpPr>
          <p:cNvPr id="532" name="Google Shape;532;p56"/>
          <p:cNvSpPr txBox="1"/>
          <p:nvPr/>
        </p:nvSpPr>
        <p:spPr>
          <a:xfrm>
            <a:off x="895204" y="4417387"/>
            <a:ext cx="11214391" cy="37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= [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(1, Leonardo, ...),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(5, Bernini, ...),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(8, Michelangelo, ...),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(11, Brunelleschi, ...),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(12, Botticelli, ...)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]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grpSp>
        <p:nvGrpSpPr>
          <p:cNvPr id="538" name="Google Shape;538;p57"/>
          <p:cNvGrpSpPr/>
          <p:nvPr/>
        </p:nvGrpSpPr>
        <p:grpSpPr>
          <a:xfrm>
            <a:off x="4621403" y="3071834"/>
            <a:ext cx="3761996" cy="800646"/>
            <a:chOff x="0" y="0"/>
            <a:chExt cx="3761995" cy="800645"/>
          </a:xfrm>
        </p:grpSpPr>
        <p:sp>
          <p:nvSpPr>
            <p:cNvPr id="539" name="Google Shape;539;p57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0" name="Google Shape;540;p57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41" name="Google Shape;541;p57"/>
          <p:cNvGrpSpPr/>
          <p:nvPr/>
        </p:nvGrpSpPr>
        <p:grpSpPr>
          <a:xfrm>
            <a:off x="4621403" y="4314411"/>
            <a:ext cx="3761996" cy="800646"/>
            <a:chOff x="0" y="0"/>
            <a:chExt cx="3761995" cy="800645"/>
          </a:xfrm>
        </p:grpSpPr>
        <p:sp>
          <p:nvSpPr>
            <p:cNvPr id="542" name="Google Shape;542;p57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3" name="Google Shape;543;p57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44" name="Google Shape;544;p57"/>
          <p:cNvGrpSpPr/>
          <p:nvPr/>
        </p:nvGrpSpPr>
        <p:grpSpPr>
          <a:xfrm>
            <a:off x="4621403" y="5556987"/>
            <a:ext cx="3761996" cy="800646"/>
            <a:chOff x="0" y="0"/>
            <a:chExt cx="3761995" cy="800645"/>
          </a:xfrm>
        </p:grpSpPr>
        <p:sp>
          <p:nvSpPr>
            <p:cNvPr id="545" name="Google Shape;545;p57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6" name="Google Shape;546;p57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47" name="Google Shape;547;p57"/>
          <p:cNvGrpSpPr/>
          <p:nvPr/>
        </p:nvGrpSpPr>
        <p:grpSpPr>
          <a:xfrm>
            <a:off x="4621403" y="6799563"/>
            <a:ext cx="3761996" cy="800646"/>
            <a:chOff x="0" y="0"/>
            <a:chExt cx="3761995" cy="800645"/>
          </a:xfrm>
        </p:grpSpPr>
        <p:sp>
          <p:nvSpPr>
            <p:cNvPr id="548" name="Google Shape;548;p57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9" name="Google Shape;549;p57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50" name="Google Shape;550;p57"/>
          <p:cNvGrpSpPr/>
          <p:nvPr/>
        </p:nvGrpSpPr>
        <p:grpSpPr>
          <a:xfrm>
            <a:off x="4621403" y="8042137"/>
            <a:ext cx="3761996" cy="800646"/>
            <a:chOff x="0" y="0"/>
            <a:chExt cx="3761995" cy="800645"/>
          </a:xfrm>
        </p:grpSpPr>
        <p:sp>
          <p:nvSpPr>
            <p:cNvPr id="551" name="Google Shape;551;p57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2" name="Google Shape;552;p57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553" name="Google Shape;553;p57"/>
          <p:cNvSpPr/>
          <p:nvPr/>
        </p:nvSpPr>
        <p:spPr>
          <a:xfrm>
            <a:off x="6502400" y="3872331"/>
            <a:ext cx="1" cy="44208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0" y="7200"/>
                  <a:pt x="0" y="14400"/>
                  <a:pt x="2160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4" name="Google Shape;554;p57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cxnSp>
        <p:nvCxnSpPr>
          <p:cNvPr id="555" name="Google Shape;555;p57"/>
          <p:cNvCxnSpPr/>
          <p:nvPr/>
        </p:nvCxnSpPr>
        <p:spPr>
          <a:xfrm>
            <a:off x="6502400" y="511505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6" name="Google Shape;556;p57"/>
          <p:cNvCxnSpPr/>
          <p:nvPr/>
        </p:nvCxnSpPr>
        <p:spPr>
          <a:xfrm>
            <a:off x="6508205" y="635763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7" name="Google Shape;557;p57"/>
          <p:cNvCxnSpPr/>
          <p:nvPr/>
        </p:nvCxnSpPr>
        <p:spPr>
          <a:xfrm>
            <a:off x="6502400" y="760020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563" name="Google Shape;563;p58"/>
          <p:cNvSpPr txBox="1"/>
          <p:nvPr/>
        </p:nvSpPr>
        <p:spPr>
          <a:xfrm>
            <a:off x="471424" y="4279899"/>
            <a:ext cx="61504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queremos el artista con identificador 11</a:t>
            </a:r>
            <a:endParaRPr/>
          </a:p>
        </p:txBody>
      </p:sp>
      <p:sp>
        <p:nvSpPr>
          <p:cNvPr id="564" name="Google Shape;564;p58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grpSp>
        <p:nvGrpSpPr>
          <p:cNvPr id="565" name="Google Shape;565;p58"/>
          <p:cNvGrpSpPr/>
          <p:nvPr/>
        </p:nvGrpSpPr>
        <p:grpSpPr>
          <a:xfrm>
            <a:off x="8017746" y="2966653"/>
            <a:ext cx="3761996" cy="800647"/>
            <a:chOff x="0" y="0"/>
            <a:chExt cx="3761995" cy="800645"/>
          </a:xfrm>
        </p:grpSpPr>
        <p:sp>
          <p:nvSpPr>
            <p:cNvPr id="566" name="Google Shape;566;p58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7" name="Google Shape;567;p58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68" name="Google Shape;568;p58"/>
          <p:cNvGrpSpPr/>
          <p:nvPr/>
        </p:nvGrpSpPr>
        <p:grpSpPr>
          <a:xfrm>
            <a:off x="8017746" y="4209229"/>
            <a:ext cx="3761996" cy="800646"/>
            <a:chOff x="0" y="0"/>
            <a:chExt cx="3761995" cy="800645"/>
          </a:xfrm>
        </p:grpSpPr>
        <p:sp>
          <p:nvSpPr>
            <p:cNvPr id="569" name="Google Shape;569;p58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0" name="Google Shape;570;p58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71" name="Google Shape;571;p58"/>
          <p:cNvGrpSpPr/>
          <p:nvPr/>
        </p:nvGrpSpPr>
        <p:grpSpPr>
          <a:xfrm>
            <a:off x="8017746" y="5451805"/>
            <a:ext cx="3761996" cy="800646"/>
            <a:chOff x="0" y="0"/>
            <a:chExt cx="3761995" cy="800645"/>
          </a:xfrm>
        </p:grpSpPr>
        <p:sp>
          <p:nvSpPr>
            <p:cNvPr id="572" name="Google Shape;572;p58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3" name="Google Shape;573;p58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74" name="Google Shape;574;p58"/>
          <p:cNvGrpSpPr/>
          <p:nvPr/>
        </p:nvGrpSpPr>
        <p:grpSpPr>
          <a:xfrm>
            <a:off x="8017746" y="6694382"/>
            <a:ext cx="3761996" cy="800646"/>
            <a:chOff x="0" y="0"/>
            <a:chExt cx="3761995" cy="800645"/>
          </a:xfrm>
        </p:grpSpPr>
        <p:sp>
          <p:nvSpPr>
            <p:cNvPr id="575" name="Google Shape;575;p58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6" name="Google Shape;576;p58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77" name="Google Shape;577;p58"/>
          <p:cNvGrpSpPr/>
          <p:nvPr/>
        </p:nvGrpSpPr>
        <p:grpSpPr>
          <a:xfrm>
            <a:off x="8017746" y="7936956"/>
            <a:ext cx="3761996" cy="800646"/>
            <a:chOff x="0" y="0"/>
            <a:chExt cx="3761995" cy="800645"/>
          </a:xfrm>
        </p:grpSpPr>
        <p:sp>
          <p:nvSpPr>
            <p:cNvPr id="578" name="Google Shape;578;p58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9" name="Google Shape;579;p58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580" name="Google Shape;580;p58"/>
          <p:cNvSpPr/>
          <p:nvPr/>
        </p:nvSpPr>
        <p:spPr>
          <a:xfrm>
            <a:off x="9898743" y="3767150"/>
            <a:ext cx="1" cy="442080"/>
          </a:xfrm>
          <a:custGeom>
            <a:rect b="b" l="l" r="r" t="t"/>
            <a:pathLst>
              <a:path extrusionOk="0" h="21600" w="1200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81" name="Google Shape;581;p58"/>
          <p:cNvCxnSpPr/>
          <p:nvPr/>
        </p:nvCxnSpPr>
        <p:spPr>
          <a:xfrm>
            <a:off x="9898742" y="500987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82" name="Google Shape;582;p58"/>
          <p:cNvCxnSpPr/>
          <p:nvPr/>
        </p:nvCxnSpPr>
        <p:spPr>
          <a:xfrm>
            <a:off x="9904548" y="625245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83" name="Google Shape;583;p58"/>
          <p:cNvCxnSpPr/>
          <p:nvPr/>
        </p:nvCxnSpPr>
        <p:spPr>
          <a:xfrm>
            <a:off x="9898742" y="749502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589" name="Google Shape;589;p59"/>
          <p:cNvSpPr txBox="1"/>
          <p:nvPr/>
        </p:nvSpPr>
        <p:spPr>
          <a:xfrm>
            <a:off x="471424" y="4279899"/>
            <a:ext cx="61504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queremos el artista con identificador 11</a:t>
            </a:r>
            <a:endParaRPr/>
          </a:p>
        </p:txBody>
      </p:sp>
      <p:sp>
        <p:nvSpPr>
          <p:cNvPr id="590" name="Google Shape;590;p59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grpSp>
        <p:nvGrpSpPr>
          <p:cNvPr id="591" name="Google Shape;591;p59"/>
          <p:cNvGrpSpPr/>
          <p:nvPr/>
        </p:nvGrpSpPr>
        <p:grpSpPr>
          <a:xfrm>
            <a:off x="8017746" y="2966653"/>
            <a:ext cx="3761996" cy="800647"/>
            <a:chOff x="0" y="0"/>
            <a:chExt cx="3761995" cy="800645"/>
          </a:xfrm>
        </p:grpSpPr>
        <p:sp>
          <p:nvSpPr>
            <p:cNvPr id="592" name="Google Shape;592;p59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3" name="Google Shape;593;p59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94" name="Google Shape;594;p59"/>
          <p:cNvGrpSpPr/>
          <p:nvPr/>
        </p:nvGrpSpPr>
        <p:grpSpPr>
          <a:xfrm>
            <a:off x="8017746" y="4209229"/>
            <a:ext cx="3761996" cy="800646"/>
            <a:chOff x="0" y="0"/>
            <a:chExt cx="3761995" cy="800645"/>
          </a:xfrm>
        </p:grpSpPr>
        <p:sp>
          <p:nvSpPr>
            <p:cNvPr id="595" name="Google Shape;595;p59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6" name="Google Shape;596;p59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597" name="Google Shape;597;p59"/>
          <p:cNvGrpSpPr/>
          <p:nvPr/>
        </p:nvGrpSpPr>
        <p:grpSpPr>
          <a:xfrm>
            <a:off x="8017746" y="5451805"/>
            <a:ext cx="3761996" cy="800646"/>
            <a:chOff x="0" y="0"/>
            <a:chExt cx="3761995" cy="800645"/>
          </a:xfrm>
        </p:grpSpPr>
        <p:sp>
          <p:nvSpPr>
            <p:cNvPr id="598" name="Google Shape;598;p59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99" name="Google Shape;599;p59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00" name="Google Shape;600;p59"/>
          <p:cNvGrpSpPr/>
          <p:nvPr/>
        </p:nvGrpSpPr>
        <p:grpSpPr>
          <a:xfrm>
            <a:off x="8017746" y="6694382"/>
            <a:ext cx="3761996" cy="800646"/>
            <a:chOff x="0" y="0"/>
            <a:chExt cx="3761995" cy="800645"/>
          </a:xfrm>
        </p:grpSpPr>
        <p:sp>
          <p:nvSpPr>
            <p:cNvPr id="601" name="Google Shape;601;p59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2" name="Google Shape;602;p59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03" name="Google Shape;603;p59"/>
          <p:cNvGrpSpPr/>
          <p:nvPr/>
        </p:nvGrpSpPr>
        <p:grpSpPr>
          <a:xfrm>
            <a:off x="8017746" y="7936956"/>
            <a:ext cx="3761996" cy="800646"/>
            <a:chOff x="0" y="0"/>
            <a:chExt cx="3761995" cy="800645"/>
          </a:xfrm>
        </p:grpSpPr>
        <p:sp>
          <p:nvSpPr>
            <p:cNvPr id="604" name="Google Shape;604;p59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5" name="Google Shape;605;p59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606" name="Google Shape;606;p59"/>
          <p:cNvSpPr/>
          <p:nvPr/>
        </p:nvSpPr>
        <p:spPr>
          <a:xfrm>
            <a:off x="9898743" y="3767150"/>
            <a:ext cx="1" cy="442080"/>
          </a:xfrm>
          <a:custGeom>
            <a:rect b="b" l="l" r="r" t="t"/>
            <a:pathLst>
              <a:path extrusionOk="0" h="21600" w="1200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7" name="Google Shape;607;p59"/>
          <p:cNvCxnSpPr/>
          <p:nvPr/>
        </p:nvCxnSpPr>
        <p:spPr>
          <a:xfrm>
            <a:off x="9898742" y="500987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8" name="Google Shape;608;p59"/>
          <p:cNvCxnSpPr/>
          <p:nvPr/>
        </p:nvCxnSpPr>
        <p:spPr>
          <a:xfrm>
            <a:off x="9904548" y="625245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09" name="Google Shape;609;p59"/>
          <p:cNvCxnSpPr/>
          <p:nvPr/>
        </p:nvCxnSpPr>
        <p:spPr>
          <a:xfrm>
            <a:off x="9898742" y="749502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/>
        </p:nvSpPr>
        <p:spPr>
          <a:xfrm>
            <a:off x="5280532" y="1015999"/>
            <a:ext cx="244373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1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895204" y="337184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 la consulta en base a la sintaxis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895204" y="515619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la consulta a álgebra relacional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895204" y="6940550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Optimiza la consulta de forma básica (restricciones numéricas triviales)</a:t>
            </a:r>
            <a:endParaRPr/>
          </a:p>
        </p:txBody>
      </p:sp>
      <p:sp>
        <p:nvSpPr>
          <p:cNvPr id="103" name="Google Shape;103;p6"/>
          <p:cNvSpPr txBox="1"/>
          <p:nvPr/>
        </p:nvSpPr>
        <p:spPr>
          <a:xfrm>
            <a:off x="5960431" y="1905648"/>
            <a:ext cx="1083937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Parser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615" name="Google Shape;615;p60"/>
          <p:cNvSpPr txBox="1"/>
          <p:nvPr/>
        </p:nvSpPr>
        <p:spPr>
          <a:xfrm>
            <a:off x="471424" y="4279899"/>
            <a:ext cx="61504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queremos el artista con identificador 11</a:t>
            </a:r>
            <a:endParaRPr/>
          </a:p>
        </p:txBody>
      </p:sp>
      <p:sp>
        <p:nvSpPr>
          <p:cNvPr id="616" name="Google Shape;616;p60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grpSp>
        <p:nvGrpSpPr>
          <p:cNvPr id="617" name="Google Shape;617;p60"/>
          <p:cNvGrpSpPr/>
          <p:nvPr/>
        </p:nvGrpSpPr>
        <p:grpSpPr>
          <a:xfrm>
            <a:off x="8017746" y="2966653"/>
            <a:ext cx="3761996" cy="800647"/>
            <a:chOff x="0" y="0"/>
            <a:chExt cx="3761995" cy="800645"/>
          </a:xfrm>
        </p:grpSpPr>
        <p:sp>
          <p:nvSpPr>
            <p:cNvPr id="618" name="Google Shape;618;p60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9" name="Google Shape;619;p60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20" name="Google Shape;620;p60"/>
          <p:cNvGrpSpPr/>
          <p:nvPr/>
        </p:nvGrpSpPr>
        <p:grpSpPr>
          <a:xfrm>
            <a:off x="8017746" y="4209229"/>
            <a:ext cx="3761996" cy="800646"/>
            <a:chOff x="0" y="0"/>
            <a:chExt cx="3761995" cy="800645"/>
          </a:xfrm>
        </p:grpSpPr>
        <p:sp>
          <p:nvSpPr>
            <p:cNvPr id="621" name="Google Shape;621;p60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2" name="Google Shape;622;p60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23" name="Google Shape;623;p60"/>
          <p:cNvGrpSpPr/>
          <p:nvPr/>
        </p:nvGrpSpPr>
        <p:grpSpPr>
          <a:xfrm>
            <a:off x="8017746" y="5451805"/>
            <a:ext cx="3761996" cy="800646"/>
            <a:chOff x="0" y="0"/>
            <a:chExt cx="3761995" cy="800645"/>
          </a:xfrm>
        </p:grpSpPr>
        <p:sp>
          <p:nvSpPr>
            <p:cNvPr id="624" name="Google Shape;624;p60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5" name="Google Shape;625;p60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26" name="Google Shape;626;p60"/>
          <p:cNvGrpSpPr/>
          <p:nvPr/>
        </p:nvGrpSpPr>
        <p:grpSpPr>
          <a:xfrm>
            <a:off x="8017746" y="6694382"/>
            <a:ext cx="3761996" cy="800646"/>
            <a:chOff x="0" y="0"/>
            <a:chExt cx="3761995" cy="800645"/>
          </a:xfrm>
        </p:grpSpPr>
        <p:sp>
          <p:nvSpPr>
            <p:cNvPr id="627" name="Google Shape;627;p60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8" name="Google Shape;628;p60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29" name="Google Shape;629;p60"/>
          <p:cNvGrpSpPr/>
          <p:nvPr/>
        </p:nvGrpSpPr>
        <p:grpSpPr>
          <a:xfrm>
            <a:off x="8017746" y="7936956"/>
            <a:ext cx="3761996" cy="800646"/>
            <a:chOff x="0" y="0"/>
            <a:chExt cx="3761995" cy="800645"/>
          </a:xfrm>
        </p:grpSpPr>
        <p:sp>
          <p:nvSpPr>
            <p:cNvPr id="630" name="Google Shape;630;p60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1" name="Google Shape;631;p60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632" name="Google Shape;632;p60"/>
          <p:cNvSpPr/>
          <p:nvPr/>
        </p:nvSpPr>
        <p:spPr>
          <a:xfrm>
            <a:off x="9898743" y="3767150"/>
            <a:ext cx="1" cy="442080"/>
          </a:xfrm>
          <a:custGeom>
            <a:rect b="b" l="l" r="r" t="t"/>
            <a:pathLst>
              <a:path extrusionOk="0" h="21600" w="1200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33" name="Google Shape;633;p60"/>
          <p:cNvCxnSpPr/>
          <p:nvPr/>
        </p:nvCxnSpPr>
        <p:spPr>
          <a:xfrm>
            <a:off x="9898742" y="500987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4" name="Google Shape;634;p60"/>
          <p:cNvCxnSpPr/>
          <p:nvPr/>
        </p:nvCxnSpPr>
        <p:spPr>
          <a:xfrm>
            <a:off x="9904548" y="625245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5" name="Google Shape;635;p60"/>
          <p:cNvCxnSpPr/>
          <p:nvPr/>
        </p:nvCxnSpPr>
        <p:spPr>
          <a:xfrm>
            <a:off x="9898742" y="749502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641" name="Google Shape;641;p61"/>
          <p:cNvSpPr txBox="1"/>
          <p:nvPr/>
        </p:nvSpPr>
        <p:spPr>
          <a:xfrm>
            <a:off x="471424" y="4279899"/>
            <a:ext cx="61504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queremos el artista con identificador 11</a:t>
            </a:r>
            <a:endParaRPr/>
          </a:p>
        </p:txBody>
      </p:sp>
      <p:sp>
        <p:nvSpPr>
          <p:cNvPr id="642" name="Google Shape;642;p61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grpSp>
        <p:nvGrpSpPr>
          <p:cNvPr id="643" name="Google Shape;643;p61"/>
          <p:cNvGrpSpPr/>
          <p:nvPr/>
        </p:nvGrpSpPr>
        <p:grpSpPr>
          <a:xfrm>
            <a:off x="8017746" y="2966653"/>
            <a:ext cx="3761996" cy="800647"/>
            <a:chOff x="0" y="0"/>
            <a:chExt cx="3761995" cy="800645"/>
          </a:xfrm>
        </p:grpSpPr>
        <p:sp>
          <p:nvSpPr>
            <p:cNvPr id="644" name="Google Shape;644;p61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5" name="Google Shape;645;p61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46" name="Google Shape;646;p61"/>
          <p:cNvGrpSpPr/>
          <p:nvPr/>
        </p:nvGrpSpPr>
        <p:grpSpPr>
          <a:xfrm>
            <a:off x="8017746" y="4209229"/>
            <a:ext cx="3761996" cy="800646"/>
            <a:chOff x="0" y="0"/>
            <a:chExt cx="3761995" cy="800645"/>
          </a:xfrm>
        </p:grpSpPr>
        <p:sp>
          <p:nvSpPr>
            <p:cNvPr id="647" name="Google Shape;647;p61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8" name="Google Shape;648;p61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49" name="Google Shape;649;p61"/>
          <p:cNvGrpSpPr/>
          <p:nvPr/>
        </p:nvGrpSpPr>
        <p:grpSpPr>
          <a:xfrm>
            <a:off x="8017746" y="5451805"/>
            <a:ext cx="3761996" cy="800646"/>
            <a:chOff x="0" y="0"/>
            <a:chExt cx="3761995" cy="800645"/>
          </a:xfrm>
        </p:grpSpPr>
        <p:sp>
          <p:nvSpPr>
            <p:cNvPr id="650" name="Google Shape;650;p61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1" name="Google Shape;651;p61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52" name="Google Shape;652;p61"/>
          <p:cNvGrpSpPr/>
          <p:nvPr/>
        </p:nvGrpSpPr>
        <p:grpSpPr>
          <a:xfrm>
            <a:off x="8017746" y="6694382"/>
            <a:ext cx="3761996" cy="800646"/>
            <a:chOff x="0" y="0"/>
            <a:chExt cx="3761995" cy="800645"/>
          </a:xfrm>
        </p:grpSpPr>
        <p:sp>
          <p:nvSpPr>
            <p:cNvPr id="653" name="Google Shape;653;p61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4" name="Google Shape;654;p61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55" name="Google Shape;655;p61"/>
          <p:cNvGrpSpPr/>
          <p:nvPr/>
        </p:nvGrpSpPr>
        <p:grpSpPr>
          <a:xfrm>
            <a:off x="8017746" y="7936956"/>
            <a:ext cx="3761996" cy="800646"/>
            <a:chOff x="0" y="0"/>
            <a:chExt cx="3761995" cy="800645"/>
          </a:xfrm>
        </p:grpSpPr>
        <p:sp>
          <p:nvSpPr>
            <p:cNvPr id="656" name="Google Shape;656;p61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7" name="Google Shape;657;p61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658" name="Google Shape;658;p61"/>
          <p:cNvSpPr/>
          <p:nvPr/>
        </p:nvSpPr>
        <p:spPr>
          <a:xfrm>
            <a:off x="9898743" y="3767150"/>
            <a:ext cx="1" cy="442080"/>
          </a:xfrm>
          <a:custGeom>
            <a:rect b="b" l="l" r="r" t="t"/>
            <a:pathLst>
              <a:path extrusionOk="0" h="21600" w="1200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59" name="Google Shape;659;p61"/>
          <p:cNvCxnSpPr/>
          <p:nvPr/>
        </p:nvCxnSpPr>
        <p:spPr>
          <a:xfrm>
            <a:off x="9898742" y="500987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60" name="Google Shape;660;p61"/>
          <p:cNvCxnSpPr/>
          <p:nvPr/>
        </p:nvCxnSpPr>
        <p:spPr>
          <a:xfrm>
            <a:off x="9904548" y="625245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61" name="Google Shape;661;p61"/>
          <p:cNvCxnSpPr/>
          <p:nvPr/>
        </p:nvCxnSpPr>
        <p:spPr>
          <a:xfrm>
            <a:off x="9898742" y="749502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667" name="Google Shape;667;p62"/>
          <p:cNvSpPr txBox="1"/>
          <p:nvPr/>
        </p:nvSpPr>
        <p:spPr>
          <a:xfrm>
            <a:off x="471424" y="4279899"/>
            <a:ext cx="6150477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queremos el artista con identificador 11</a:t>
            </a:r>
            <a:endParaRPr/>
          </a:p>
        </p:txBody>
      </p:sp>
      <p:sp>
        <p:nvSpPr>
          <p:cNvPr id="668" name="Google Shape;668;p62"/>
          <p:cNvSpPr txBox="1"/>
          <p:nvPr/>
        </p:nvSpPr>
        <p:spPr>
          <a:xfrm>
            <a:off x="4497556" y="2050907"/>
            <a:ext cx="400968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Lista ligada (versión básica)</a:t>
            </a:r>
            <a:endParaRPr/>
          </a:p>
        </p:txBody>
      </p:sp>
      <p:grpSp>
        <p:nvGrpSpPr>
          <p:cNvPr id="669" name="Google Shape;669;p62"/>
          <p:cNvGrpSpPr/>
          <p:nvPr/>
        </p:nvGrpSpPr>
        <p:grpSpPr>
          <a:xfrm>
            <a:off x="8017746" y="2966653"/>
            <a:ext cx="3761996" cy="800647"/>
            <a:chOff x="0" y="0"/>
            <a:chExt cx="3761995" cy="800645"/>
          </a:xfrm>
        </p:grpSpPr>
        <p:sp>
          <p:nvSpPr>
            <p:cNvPr id="670" name="Google Shape;670;p62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1" name="Google Shape;671;p62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72" name="Google Shape;672;p62"/>
          <p:cNvGrpSpPr/>
          <p:nvPr/>
        </p:nvGrpSpPr>
        <p:grpSpPr>
          <a:xfrm>
            <a:off x="8017746" y="4209229"/>
            <a:ext cx="3761996" cy="800646"/>
            <a:chOff x="0" y="0"/>
            <a:chExt cx="3761995" cy="800645"/>
          </a:xfrm>
        </p:grpSpPr>
        <p:sp>
          <p:nvSpPr>
            <p:cNvPr id="673" name="Google Shape;673;p62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4" name="Google Shape;674;p62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75" name="Google Shape;675;p62"/>
          <p:cNvGrpSpPr/>
          <p:nvPr/>
        </p:nvGrpSpPr>
        <p:grpSpPr>
          <a:xfrm>
            <a:off x="8017746" y="5451805"/>
            <a:ext cx="3761996" cy="800646"/>
            <a:chOff x="0" y="0"/>
            <a:chExt cx="3761995" cy="800645"/>
          </a:xfrm>
        </p:grpSpPr>
        <p:sp>
          <p:nvSpPr>
            <p:cNvPr id="676" name="Google Shape;676;p62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7" name="Google Shape;677;p62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78" name="Google Shape;678;p62"/>
          <p:cNvGrpSpPr/>
          <p:nvPr/>
        </p:nvGrpSpPr>
        <p:grpSpPr>
          <a:xfrm>
            <a:off x="8017746" y="6694382"/>
            <a:ext cx="3761996" cy="800646"/>
            <a:chOff x="0" y="0"/>
            <a:chExt cx="3761995" cy="800645"/>
          </a:xfrm>
        </p:grpSpPr>
        <p:sp>
          <p:nvSpPr>
            <p:cNvPr id="679" name="Google Shape;679;p62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80" name="Google Shape;680;p62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681" name="Google Shape;681;p62"/>
          <p:cNvGrpSpPr/>
          <p:nvPr/>
        </p:nvGrpSpPr>
        <p:grpSpPr>
          <a:xfrm>
            <a:off x="8017746" y="7936956"/>
            <a:ext cx="3761996" cy="800646"/>
            <a:chOff x="0" y="0"/>
            <a:chExt cx="3761995" cy="800645"/>
          </a:xfrm>
        </p:grpSpPr>
        <p:sp>
          <p:nvSpPr>
            <p:cNvPr id="682" name="Google Shape;682;p62"/>
            <p:cNvSpPr/>
            <p:nvPr/>
          </p:nvSpPr>
          <p:spPr>
            <a:xfrm>
              <a:off x="0" y="0"/>
              <a:ext cx="3761995" cy="800645"/>
            </a:xfrm>
            <a:prstGeom prst="roundRect">
              <a:avLst>
                <a:gd fmla="val 237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83" name="Google Shape;683;p62"/>
            <p:cNvSpPr txBox="1"/>
            <p:nvPr/>
          </p:nvSpPr>
          <p:spPr>
            <a:xfrm>
              <a:off x="55795" y="165369"/>
              <a:ext cx="3650404" cy="469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684" name="Google Shape;684;p62"/>
          <p:cNvSpPr/>
          <p:nvPr/>
        </p:nvSpPr>
        <p:spPr>
          <a:xfrm>
            <a:off x="9898743" y="3767150"/>
            <a:ext cx="1" cy="442080"/>
          </a:xfrm>
          <a:custGeom>
            <a:rect b="b" l="l" r="r" t="t"/>
            <a:pathLst>
              <a:path extrusionOk="0" h="21600" w="1200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85" name="Google Shape;685;p62"/>
          <p:cNvCxnSpPr/>
          <p:nvPr/>
        </p:nvCxnSpPr>
        <p:spPr>
          <a:xfrm>
            <a:off x="9898742" y="5009874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6" name="Google Shape;686;p62"/>
          <p:cNvCxnSpPr/>
          <p:nvPr/>
        </p:nvCxnSpPr>
        <p:spPr>
          <a:xfrm>
            <a:off x="9904548" y="6252450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7" name="Google Shape;687;p62"/>
          <p:cNvCxnSpPr/>
          <p:nvPr/>
        </p:nvCxnSpPr>
        <p:spPr>
          <a:xfrm>
            <a:off x="9898742" y="7495026"/>
            <a:ext cx="1" cy="441933"/>
          </a:xfrm>
          <a:prstGeom prst="straightConnector1">
            <a:avLst/>
          </a:prstGeom>
          <a:noFill/>
          <a:ln cap="flat" cmpd="sng" w="53975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693" name="Google Shape;693;p63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694" name="Google Shape;694;p63"/>
          <p:cNvSpPr txBox="1"/>
          <p:nvPr/>
        </p:nvSpPr>
        <p:spPr>
          <a:xfrm>
            <a:off x="776068" y="3664001"/>
            <a:ext cx="1145266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Iniciamos un número fijo de casilleros (buckets)</a:t>
            </a:r>
            <a:endParaRPr/>
          </a:p>
        </p:txBody>
      </p:sp>
      <p:sp>
        <p:nvSpPr>
          <p:cNvPr id="695" name="Google Shape;695;p63"/>
          <p:cNvSpPr txBox="1"/>
          <p:nvPr/>
        </p:nvSpPr>
        <p:spPr>
          <a:xfrm>
            <a:off x="776056" y="4712821"/>
            <a:ext cx="114528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 ca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tupla va a parar a un casillero según su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/>
          </a:p>
        </p:txBody>
      </p:sp>
      <p:sp>
        <p:nvSpPr>
          <p:cNvPr id="696" name="Google Shape;696;p63"/>
          <p:cNvSpPr txBox="1"/>
          <p:nvPr/>
        </p:nvSpPr>
        <p:spPr>
          <a:xfrm>
            <a:off x="775981" y="6164860"/>
            <a:ext cx="114528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utilizamos una función de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hash. 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1" i="1" lang="en-US" sz="3600">
                <a:latin typeface="Helvetica Neue"/>
                <a:ea typeface="Helvetica Neue"/>
                <a:cs typeface="Helvetica Neue"/>
                <a:sym typeface="Helvetica Neue"/>
              </a:rPr>
              <a:t>Una </a:t>
            </a:r>
            <a:r>
              <a:rPr b="1" i="1" lang="en-US" sz="3600"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i="1" lang="en-US" sz="3600">
                <a:latin typeface="Helvetica Neue"/>
                <a:ea typeface="Helvetica Neue"/>
                <a:cs typeface="Helvetica Neue"/>
                <a:sym typeface="Helvetica Neue"/>
              </a:rPr>
              <a:t> de hash es simplemente una </a:t>
            </a:r>
            <a:r>
              <a:rPr b="1" i="1" lang="en-US" sz="3600"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b="1" i="1" lang="en-US" sz="3600">
                <a:latin typeface="Helvetica Neue"/>
                <a:ea typeface="Helvetica Neue"/>
                <a:cs typeface="Helvetica Neue"/>
                <a:sym typeface="Helvetica Neue"/>
              </a:rPr>
              <a:t> h que lleva elementos de un conjunto U a otro conjunto M (los casilleros/buckets)</a:t>
            </a:r>
            <a:endParaRPr b="1" i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4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02" name="Google Shape;702;p64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03" name="Google Shape;703;p64"/>
          <p:cNvSpPr txBox="1"/>
          <p:nvPr/>
        </p:nvSpPr>
        <p:spPr>
          <a:xfrm>
            <a:off x="776068" y="3889520"/>
            <a:ext cx="114528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En el ejemplo, podemos tener una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función de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hash </a:t>
            </a:r>
            <a:r>
              <a:rPr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recibe el id del artista y retorna un número de casillero</a:t>
            </a:r>
            <a:endParaRPr/>
          </a:p>
        </p:txBody>
      </p:sp>
      <p:sp>
        <p:nvSpPr>
          <p:cNvPr id="704" name="Google Shape;704;p64"/>
          <p:cNvSpPr txBox="1"/>
          <p:nvPr/>
        </p:nvSpPr>
        <p:spPr>
          <a:xfrm>
            <a:off x="776068" y="6531502"/>
            <a:ext cx="1145266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tenemos 5 casilleros, una posible función es módulo 5 (retorna el resto de la división por 5)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10" name="Google Shape;710;p65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graphicFrame>
        <p:nvGraphicFramePr>
          <p:cNvPr id="711" name="Google Shape;711;p65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12" name="Google Shape;712;p65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pic>
        <p:nvPicPr>
          <p:cNvPr descr="people.png" id="713" name="Google Shape;71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66"/>
          <p:cNvGrpSpPr/>
          <p:nvPr/>
        </p:nvGrpSpPr>
        <p:grpSpPr>
          <a:xfrm>
            <a:off x="224667" y="5118967"/>
            <a:ext cx="2733167" cy="469903"/>
            <a:chOff x="0" y="0"/>
            <a:chExt cx="2733165" cy="469902"/>
          </a:xfrm>
        </p:grpSpPr>
        <p:sp>
          <p:nvSpPr>
            <p:cNvPr id="719" name="Google Shape;719;p66"/>
            <p:cNvSpPr/>
            <p:nvPr/>
          </p:nvSpPr>
          <p:spPr>
            <a:xfrm>
              <a:off x="0" y="0"/>
              <a:ext cx="2733165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0" name="Google Shape;720;p66"/>
            <p:cNvSpPr txBox="1"/>
            <p:nvPr/>
          </p:nvSpPr>
          <p:spPr>
            <a:xfrm>
              <a:off x="35565" y="44448"/>
              <a:ext cx="2662035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721" name="Google Shape;721;p66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22" name="Google Shape;722;p66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23" name="Google Shape;723;p66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pic>
        <p:nvPicPr>
          <p:cNvPr descr="people.png" id="724" name="Google Shape;7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5" name="Google Shape;725;p66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0" name="Google Shape;730;p67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31" name="Google Shape;731;p67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32" name="Google Shape;732;p67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33" name="Google Shape;733;p67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734" name="Google Shape;734;p67"/>
          <p:cNvGrpSpPr/>
          <p:nvPr/>
        </p:nvGrpSpPr>
        <p:grpSpPr>
          <a:xfrm>
            <a:off x="7709235" y="4812200"/>
            <a:ext cx="2737461" cy="469903"/>
            <a:chOff x="0" y="0"/>
            <a:chExt cx="2737460" cy="469902"/>
          </a:xfrm>
        </p:grpSpPr>
        <p:sp>
          <p:nvSpPr>
            <p:cNvPr id="735" name="Google Shape;735;p67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6" name="Google Shape;736;p67"/>
            <p:cNvSpPr txBox="1"/>
            <p:nvPr/>
          </p:nvSpPr>
          <p:spPr>
            <a:xfrm>
              <a:off x="35564" y="44448"/>
              <a:ext cx="2666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37" name="Google Shape;737;p67"/>
          <p:cNvGrpSpPr/>
          <p:nvPr/>
        </p:nvGrpSpPr>
        <p:grpSpPr>
          <a:xfrm>
            <a:off x="222521" y="5118967"/>
            <a:ext cx="2737461" cy="469903"/>
            <a:chOff x="0" y="0"/>
            <a:chExt cx="2737460" cy="469902"/>
          </a:xfrm>
        </p:grpSpPr>
        <p:sp>
          <p:nvSpPr>
            <p:cNvPr id="738" name="Google Shape;738;p67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9" name="Google Shape;739;p67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pic>
        <p:nvPicPr>
          <p:cNvPr descr="people.png" id="740" name="Google Shape;74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p68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46" name="Google Shape;746;p68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47" name="Google Shape;747;p68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48" name="Google Shape;748;p68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749" name="Google Shape;749;p68"/>
          <p:cNvGrpSpPr/>
          <p:nvPr/>
        </p:nvGrpSpPr>
        <p:grpSpPr>
          <a:xfrm>
            <a:off x="7709235" y="4812200"/>
            <a:ext cx="2737461" cy="469903"/>
            <a:chOff x="0" y="0"/>
            <a:chExt cx="2737460" cy="469902"/>
          </a:xfrm>
        </p:grpSpPr>
        <p:sp>
          <p:nvSpPr>
            <p:cNvPr id="750" name="Google Shape;750;p68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51" name="Google Shape;751;p68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52" name="Google Shape;752;p68"/>
          <p:cNvGrpSpPr/>
          <p:nvPr/>
        </p:nvGrpSpPr>
        <p:grpSpPr>
          <a:xfrm>
            <a:off x="7709235" y="4165458"/>
            <a:ext cx="2737461" cy="469903"/>
            <a:chOff x="0" y="0"/>
            <a:chExt cx="2737460" cy="469902"/>
          </a:xfrm>
        </p:grpSpPr>
        <p:sp>
          <p:nvSpPr>
            <p:cNvPr id="753" name="Google Shape;753;p68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54" name="Google Shape;754;p68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pic>
        <p:nvPicPr>
          <p:cNvPr descr="people.png" id="755" name="Google Shape;7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9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61" name="Google Shape;761;p69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62" name="Google Shape;762;p69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63" name="Google Shape;763;p69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764" name="Google Shape;764;p69"/>
          <p:cNvGrpSpPr/>
          <p:nvPr/>
        </p:nvGrpSpPr>
        <p:grpSpPr>
          <a:xfrm>
            <a:off x="7709235" y="4812200"/>
            <a:ext cx="2737461" cy="469903"/>
            <a:chOff x="0" y="0"/>
            <a:chExt cx="2737460" cy="469902"/>
          </a:xfrm>
        </p:grpSpPr>
        <p:sp>
          <p:nvSpPr>
            <p:cNvPr id="765" name="Google Shape;765;p69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66" name="Google Shape;766;p69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67" name="Google Shape;767;p69"/>
          <p:cNvGrpSpPr/>
          <p:nvPr/>
        </p:nvGrpSpPr>
        <p:grpSpPr>
          <a:xfrm>
            <a:off x="7709235" y="4165458"/>
            <a:ext cx="2737461" cy="469903"/>
            <a:chOff x="0" y="0"/>
            <a:chExt cx="2737460" cy="469902"/>
          </a:xfrm>
        </p:grpSpPr>
        <p:sp>
          <p:nvSpPr>
            <p:cNvPr id="768" name="Google Shape;768;p69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69" name="Google Shape;769;p69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70" name="Google Shape;770;p69"/>
          <p:cNvGrpSpPr/>
          <p:nvPr/>
        </p:nvGrpSpPr>
        <p:grpSpPr>
          <a:xfrm>
            <a:off x="75733" y="4001108"/>
            <a:ext cx="2737462" cy="469903"/>
            <a:chOff x="0" y="0"/>
            <a:chExt cx="2737460" cy="469902"/>
          </a:xfrm>
        </p:grpSpPr>
        <p:sp>
          <p:nvSpPr>
            <p:cNvPr id="771" name="Google Shape;771;p69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2" name="Google Shape;772;p69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73" name="Google Shape;773;p69"/>
          <p:cNvGrpSpPr/>
          <p:nvPr/>
        </p:nvGrpSpPr>
        <p:grpSpPr>
          <a:xfrm>
            <a:off x="75733" y="4641850"/>
            <a:ext cx="2737462" cy="469900"/>
            <a:chOff x="0" y="0"/>
            <a:chExt cx="2737460" cy="469900"/>
          </a:xfrm>
        </p:grpSpPr>
        <p:sp>
          <p:nvSpPr>
            <p:cNvPr id="774" name="Google Shape;774;p69"/>
            <p:cNvSpPr/>
            <p:nvPr/>
          </p:nvSpPr>
          <p:spPr>
            <a:xfrm>
              <a:off x="0" y="0"/>
              <a:ext cx="2737460" cy="469900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5" name="Google Shape;775;p69"/>
            <p:cNvSpPr txBox="1"/>
            <p:nvPr/>
          </p:nvSpPr>
          <p:spPr>
            <a:xfrm>
              <a:off x="35564" y="44448"/>
              <a:ext cx="2666331" cy="3810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>
            <a:off x="75733" y="5282591"/>
            <a:ext cx="2737462" cy="469903"/>
            <a:chOff x="0" y="0"/>
            <a:chExt cx="2737460" cy="469902"/>
          </a:xfrm>
        </p:grpSpPr>
        <p:sp>
          <p:nvSpPr>
            <p:cNvPr id="777" name="Google Shape;777;p69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8" name="Google Shape;778;p69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pic>
        <p:nvPicPr>
          <p:cNvPr descr="people.png" id="779" name="Google Shape;77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/>
        </p:nvSpPr>
        <p:spPr>
          <a:xfrm>
            <a:off x="5280532" y="1015999"/>
            <a:ext cx="244373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2</a:t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895204" y="337184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“Desanidación” de la consulta</a:t>
            </a:r>
            <a:endParaRPr/>
          </a:p>
        </p:txBody>
      </p:sp>
      <p:sp>
        <p:nvSpPr>
          <p:cNvPr id="110" name="Google Shape;110;p7"/>
          <p:cNvSpPr txBox="1"/>
          <p:nvPr/>
        </p:nvSpPr>
        <p:spPr>
          <a:xfrm>
            <a:off x="895204" y="51561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Reescritura de la consulta aplicando reglas del álgebra relacional</a:t>
            </a:r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895204" y="7213600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Retorna el plan lógico de la consulta</a:t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4788202" y="1891100"/>
            <a:ext cx="3428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Query Rewrite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70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85" name="Google Shape;785;p70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786" name="Google Shape;786;p70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787" name="Google Shape;787;p70"/>
          <p:cNvSpPr txBox="1"/>
          <p:nvPr/>
        </p:nvSpPr>
        <p:spPr>
          <a:xfrm>
            <a:off x="2604714" y="5952577"/>
            <a:ext cx="3083906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788" name="Google Shape;788;p70"/>
          <p:cNvGrpSpPr/>
          <p:nvPr/>
        </p:nvGrpSpPr>
        <p:grpSpPr>
          <a:xfrm>
            <a:off x="7709235" y="4812200"/>
            <a:ext cx="2065059" cy="469903"/>
            <a:chOff x="0" y="0"/>
            <a:chExt cx="2065058" cy="469902"/>
          </a:xfrm>
        </p:grpSpPr>
        <p:sp>
          <p:nvSpPr>
            <p:cNvPr id="789" name="Google Shape;789;p70"/>
            <p:cNvSpPr/>
            <p:nvPr/>
          </p:nvSpPr>
          <p:spPr>
            <a:xfrm>
              <a:off x="0" y="0"/>
              <a:ext cx="206505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0" name="Google Shape;790;p70"/>
            <p:cNvSpPr txBox="1"/>
            <p:nvPr/>
          </p:nvSpPr>
          <p:spPr>
            <a:xfrm>
              <a:off x="35565" y="44448"/>
              <a:ext cx="1993927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91" name="Google Shape;791;p70"/>
          <p:cNvGrpSpPr/>
          <p:nvPr/>
        </p:nvGrpSpPr>
        <p:grpSpPr>
          <a:xfrm>
            <a:off x="7709235" y="4165458"/>
            <a:ext cx="2737461" cy="469903"/>
            <a:chOff x="0" y="0"/>
            <a:chExt cx="2737460" cy="469902"/>
          </a:xfrm>
        </p:grpSpPr>
        <p:sp>
          <p:nvSpPr>
            <p:cNvPr id="792" name="Google Shape;792;p70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3" name="Google Shape;793;p70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94" name="Google Shape;794;p70"/>
          <p:cNvGrpSpPr/>
          <p:nvPr/>
        </p:nvGrpSpPr>
        <p:grpSpPr>
          <a:xfrm>
            <a:off x="7709235" y="6099518"/>
            <a:ext cx="2737461" cy="469903"/>
            <a:chOff x="0" y="0"/>
            <a:chExt cx="2737460" cy="469902"/>
          </a:xfrm>
        </p:grpSpPr>
        <p:sp>
          <p:nvSpPr>
            <p:cNvPr id="795" name="Google Shape;795;p70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6" name="Google Shape;796;p70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797" name="Google Shape;797;p70"/>
          <p:cNvGrpSpPr/>
          <p:nvPr/>
        </p:nvGrpSpPr>
        <p:grpSpPr>
          <a:xfrm>
            <a:off x="10008117" y="4812200"/>
            <a:ext cx="2329509" cy="469903"/>
            <a:chOff x="0" y="0"/>
            <a:chExt cx="2329508" cy="469902"/>
          </a:xfrm>
        </p:grpSpPr>
        <p:sp>
          <p:nvSpPr>
            <p:cNvPr id="798" name="Google Shape;798;p70"/>
            <p:cNvSpPr/>
            <p:nvPr/>
          </p:nvSpPr>
          <p:spPr>
            <a:xfrm>
              <a:off x="0" y="0"/>
              <a:ext cx="232950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99" name="Google Shape;799;p70"/>
            <p:cNvSpPr txBox="1"/>
            <p:nvPr/>
          </p:nvSpPr>
          <p:spPr>
            <a:xfrm>
              <a:off x="35564" y="44448"/>
              <a:ext cx="2258379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00" name="Google Shape;800;p70"/>
          <p:cNvGrpSpPr/>
          <p:nvPr/>
        </p:nvGrpSpPr>
        <p:grpSpPr>
          <a:xfrm>
            <a:off x="7709235" y="5458943"/>
            <a:ext cx="2737461" cy="469903"/>
            <a:chOff x="0" y="0"/>
            <a:chExt cx="2737460" cy="469902"/>
          </a:xfrm>
        </p:grpSpPr>
        <p:sp>
          <p:nvSpPr>
            <p:cNvPr id="801" name="Google Shape;801;p70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2" name="Google Shape;802;p70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pic>
        <p:nvPicPr>
          <p:cNvPr descr="people.png" id="803" name="Google Shape;80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31" y="4113765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1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809" name="Google Shape;809;p71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810" name="Google Shape;810;p71"/>
          <p:cNvSpPr txBox="1"/>
          <p:nvPr/>
        </p:nvSpPr>
        <p:spPr>
          <a:xfrm>
            <a:off x="500703" y="4279899"/>
            <a:ext cx="1200339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buscar el artista con identificador 12, ¿cómo lo hacemos ahora? ¿en cuántos pasos lo obtenemos?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5" name="Google Shape;815;p72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816" name="Google Shape;816;p72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817" name="Google Shape;817;p72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818" name="Google Shape;818;p72"/>
          <p:cNvSpPr txBox="1"/>
          <p:nvPr/>
        </p:nvSpPr>
        <p:spPr>
          <a:xfrm>
            <a:off x="393104" y="6252514"/>
            <a:ext cx="3083905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819" name="Google Shape;819;p72"/>
          <p:cNvGrpSpPr/>
          <p:nvPr/>
        </p:nvGrpSpPr>
        <p:grpSpPr>
          <a:xfrm>
            <a:off x="7709235" y="4812200"/>
            <a:ext cx="2065059" cy="469903"/>
            <a:chOff x="0" y="0"/>
            <a:chExt cx="2065058" cy="469902"/>
          </a:xfrm>
        </p:grpSpPr>
        <p:sp>
          <p:nvSpPr>
            <p:cNvPr id="820" name="Google Shape;820;p72"/>
            <p:cNvSpPr/>
            <p:nvPr/>
          </p:nvSpPr>
          <p:spPr>
            <a:xfrm>
              <a:off x="0" y="0"/>
              <a:ext cx="206505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1" name="Google Shape;821;p72"/>
            <p:cNvSpPr txBox="1"/>
            <p:nvPr/>
          </p:nvSpPr>
          <p:spPr>
            <a:xfrm>
              <a:off x="35565" y="44448"/>
              <a:ext cx="1993927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22" name="Google Shape;822;p72"/>
          <p:cNvGrpSpPr/>
          <p:nvPr/>
        </p:nvGrpSpPr>
        <p:grpSpPr>
          <a:xfrm>
            <a:off x="7709235" y="4165458"/>
            <a:ext cx="2737461" cy="469903"/>
            <a:chOff x="0" y="0"/>
            <a:chExt cx="2737460" cy="469902"/>
          </a:xfrm>
        </p:grpSpPr>
        <p:sp>
          <p:nvSpPr>
            <p:cNvPr id="823" name="Google Shape;823;p72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4" name="Google Shape;824;p72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25" name="Google Shape;825;p72"/>
          <p:cNvGrpSpPr/>
          <p:nvPr/>
        </p:nvGrpSpPr>
        <p:grpSpPr>
          <a:xfrm>
            <a:off x="7709235" y="6099518"/>
            <a:ext cx="2737461" cy="469903"/>
            <a:chOff x="0" y="0"/>
            <a:chExt cx="2737460" cy="469902"/>
          </a:xfrm>
        </p:grpSpPr>
        <p:sp>
          <p:nvSpPr>
            <p:cNvPr id="826" name="Google Shape;826;p72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7" name="Google Shape;827;p72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28" name="Google Shape;828;p72"/>
          <p:cNvGrpSpPr/>
          <p:nvPr/>
        </p:nvGrpSpPr>
        <p:grpSpPr>
          <a:xfrm>
            <a:off x="10008117" y="4812200"/>
            <a:ext cx="2329509" cy="469903"/>
            <a:chOff x="0" y="0"/>
            <a:chExt cx="2329508" cy="469902"/>
          </a:xfrm>
        </p:grpSpPr>
        <p:sp>
          <p:nvSpPr>
            <p:cNvPr id="829" name="Google Shape;829;p72"/>
            <p:cNvSpPr/>
            <p:nvPr/>
          </p:nvSpPr>
          <p:spPr>
            <a:xfrm>
              <a:off x="0" y="0"/>
              <a:ext cx="232950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30" name="Google Shape;830;p72"/>
            <p:cNvSpPr txBox="1"/>
            <p:nvPr/>
          </p:nvSpPr>
          <p:spPr>
            <a:xfrm>
              <a:off x="35564" y="44448"/>
              <a:ext cx="2258379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31" name="Google Shape;831;p72"/>
          <p:cNvGrpSpPr/>
          <p:nvPr/>
        </p:nvGrpSpPr>
        <p:grpSpPr>
          <a:xfrm>
            <a:off x="7709235" y="5458943"/>
            <a:ext cx="2737461" cy="469903"/>
            <a:chOff x="0" y="0"/>
            <a:chExt cx="2737460" cy="469902"/>
          </a:xfrm>
        </p:grpSpPr>
        <p:sp>
          <p:nvSpPr>
            <p:cNvPr id="832" name="Google Shape;832;p72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33" name="Google Shape;833;p72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834" name="Google Shape;834;p72"/>
          <p:cNvSpPr txBox="1"/>
          <p:nvPr/>
        </p:nvSpPr>
        <p:spPr>
          <a:xfrm>
            <a:off x="512291" y="2987901"/>
            <a:ext cx="308390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aid = 12</a:t>
            </a:r>
            <a:endParaRPr/>
          </a:p>
        </p:txBody>
      </p:sp>
      <p:sp>
        <p:nvSpPr>
          <p:cNvPr id="835" name="Google Shape;835;p72"/>
          <p:cNvSpPr/>
          <p:nvPr/>
        </p:nvSpPr>
        <p:spPr>
          <a:xfrm rot="5400000">
            <a:off x="1681470" y="3816925"/>
            <a:ext cx="745550" cy="237655"/>
          </a:xfrm>
          <a:prstGeom prst="rightArrow">
            <a:avLst>
              <a:gd fmla="val 52682" name="adj1"/>
              <a:gd fmla="val 12457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6" name="Google Shape;836;p72"/>
          <p:cNvSpPr txBox="1"/>
          <p:nvPr/>
        </p:nvSpPr>
        <p:spPr>
          <a:xfrm>
            <a:off x="328542" y="7824014"/>
            <a:ext cx="1200339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Computamos el hash del número 12</a:t>
            </a:r>
            <a:endParaRPr/>
          </a:p>
        </p:txBody>
      </p:sp>
      <p:pic>
        <p:nvPicPr>
          <p:cNvPr descr="people.png" id="837" name="Google Shape;8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020" y="4413703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" name="Google Shape;842;p73"/>
          <p:cNvGraphicFramePr/>
          <p:nvPr/>
        </p:nvGraphicFramePr>
        <p:xfrm>
          <a:off x="5844585" y="340180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{F1062D6E-856C-4EA4-8E48-F19FB46207A1}</a:tableStyleId>
              </a:tblPr>
              <a:tblGrid>
                <a:gridCol w="1695775"/>
                <a:gridCol w="1695775"/>
                <a:gridCol w="1695775"/>
                <a:gridCol w="1695775"/>
              </a:tblGrid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Bucket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 Light"/>
                        <a:buNone/>
                      </a:pPr>
                      <a:r>
                        <a:t/>
                      </a:r>
                      <a:endParaRPr b="0" sz="2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65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DEE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843" name="Google Shape;843;p73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844" name="Google Shape;844;p73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845" name="Google Shape;845;p73"/>
          <p:cNvSpPr txBox="1"/>
          <p:nvPr/>
        </p:nvSpPr>
        <p:spPr>
          <a:xfrm>
            <a:off x="393104" y="6252514"/>
            <a:ext cx="3083905" cy="839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 hash: módulo 5 (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 % 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grpSp>
        <p:nvGrpSpPr>
          <p:cNvPr id="846" name="Google Shape;846;p73"/>
          <p:cNvGrpSpPr/>
          <p:nvPr/>
        </p:nvGrpSpPr>
        <p:grpSpPr>
          <a:xfrm>
            <a:off x="7709235" y="4812200"/>
            <a:ext cx="2065059" cy="469903"/>
            <a:chOff x="0" y="0"/>
            <a:chExt cx="2065058" cy="469902"/>
          </a:xfrm>
        </p:grpSpPr>
        <p:sp>
          <p:nvSpPr>
            <p:cNvPr id="847" name="Google Shape;847;p73"/>
            <p:cNvSpPr/>
            <p:nvPr/>
          </p:nvSpPr>
          <p:spPr>
            <a:xfrm>
              <a:off x="0" y="0"/>
              <a:ext cx="206505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8" name="Google Shape;848;p73"/>
            <p:cNvSpPr txBox="1"/>
            <p:nvPr/>
          </p:nvSpPr>
          <p:spPr>
            <a:xfrm>
              <a:off x="35565" y="44448"/>
              <a:ext cx="1993927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Leonardo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49" name="Google Shape;849;p73"/>
          <p:cNvGrpSpPr/>
          <p:nvPr/>
        </p:nvGrpSpPr>
        <p:grpSpPr>
          <a:xfrm>
            <a:off x="7709235" y="4165458"/>
            <a:ext cx="2737461" cy="469903"/>
            <a:chOff x="0" y="0"/>
            <a:chExt cx="2737460" cy="469902"/>
          </a:xfrm>
        </p:grpSpPr>
        <p:sp>
          <p:nvSpPr>
            <p:cNvPr id="850" name="Google Shape;850;p73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51" name="Google Shape;851;p73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Bernini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52" name="Google Shape;852;p73"/>
          <p:cNvGrpSpPr/>
          <p:nvPr/>
        </p:nvGrpSpPr>
        <p:grpSpPr>
          <a:xfrm>
            <a:off x="7709235" y="6099518"/>
            <a:ext cx="2737461" cy="469903"/>
            <a:chOff x="0" y="0"/>
            <a:chExt cx="2737460" cy="469902"/>
          </a:xfrm>
        </p:grpSpPr>
        <p:sp>
          <p:nvSpPr>
            <p:cNvPr id="853" name="Google Shape;853;p73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54" name="Google Shape;854;p73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Michelangelo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55" name="Google Shape;855;p73"/>
          <p:cNvGrpSpPr/>
          <p:nvPr/>
        </p:nvGrpSpPr>
        <p:grpSpPr>
          <a:xfrm>
            <a:off x="10008117" y="4812200"/>
            <a:ext cx="2329509" cy="469903"/>
            <a:chOff x="0" y="0"/>
            <a:chExt cx="2329508" cy="469902"/>
          </a:xfrm>
        </p:grpSpPr>
        <p:sp>
          <p:nvSpPr>
            <p:cNvPr id="856" name="Google Shape;856;p73"/>
            <p:cNvSpPr/>
            <p:nvPr/>
          </p:nvSpPr>
          <p:spPr>
            <a:xfrm>
              <a:off x="0" y="0"/>
              <a:ext cx="2329508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57" name="Google Shape;857;p73"/>
            <p:cNvSpPr txBox="1"/>
            <p:nvPr/>
          </p:nvSpPr>
          <p:spPr>
            <a:xfrm>
              <a:off x="35564" y="44448"/>
              <a:ext cx="2258379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Brunelleschi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grpSp>
        <p:nvGrpSpPr>
          <p:cNvPr id="858" name="Google Shape;858;p73"/>
          <p:cNvGrpSpPr/>
          <p:nvPr/>
        </p:nvGrpSpPr>
        <p:grpSpPr>
          <a:xfrm>
            <a:off x="7709235" y="5458943"/>
            <a:ext cx="2737461" cy="469903"/>
            <a:chOff x="0" y="0"/>
            <a:chExt cx="2737460" cy="469902"/>
          </a:xfrm>
        </p:grpSpPr>
        <p:sp>
          <p:nvSpPr>
            <p:cNvPr id="859" name="Google Shape;859;p73"/>
            <p:cNvSpPr/>
            <p:nvPr/>
          </p:nvSpPr>
          <p:spPr>
            <a:xfrm>
              <a:off x="0" y="0"/>
              <a:ext cx="2737460" cy="469902"/>
            </a:xfrm>
            <a:prstGeom prst="roundRect">
              <a:avLst>
                <a:gd fmla="val 2584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0" name="Google Shape;860;p73"/>
            <p:cNvSpPr txBox="1"/>
            <p:nvPr/>
          </p:nvSpPr>
          <p:spPr>
            <a:xfrm>
              <a:off x="35564" y="44448"/>
              <a:ext cx="2666331" cy="381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 Light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, </a:t>
              </a:r>
              <a:r>
                <a:rPr b="1" i="0" lang="en-US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Botticelli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)</a:t>
              </a:r>
              <a:endParaRPr/>
            </a:p>
          </p:txBody>
        </p:sp>
      </p:grpSp>
      <p:sp>
        <p:nvSpPr>
          <p:cNvPr id="861" name="Google Shape;861;p73"/>
          <p:cNvSpPr txBox="1"/>
          <p:nvPr/>
        </p:nvSpPr>
        <p:spPr>
          <a:xfrm>
            <a:off x="512291" y="2987901"/>
            <a:ext cx="3083906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aid = 12</a:t>
            </a:r>
            <a:endParaRPr/>
          </a:p>
        </p:txBody>
      </p:sp>
      <p:sp>
        <p:nvSpPr>
          <p:cNvPr id="862" name="Google Shape;862;p73"/>
          <p:cNvSpPr/>
          <p:nvPr/>
        </p:nvSpPr>
        <p:spPr>
          <a:xfrm rot="5400000">
            <a:off x="1681470" y="3816925"/>
            <a:ext cx="745550" cy="237655"/>
          </a:xfrm>
          <a:prstGeom prst="rightArrow">
            <a:avLst>
              <a:gd fmla="val 52682" name="adj1"/>
              <a:gd fmla="val 12457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3" name="Google Shape;863;p73"/>
          <p:cNvSpPr/>
          <p:nvPr/>
        </p:nvSpPr>
        <p:spPr>
          <a:xfrm rot="235358">
            <a:off x="3117338" y="5440807"/>
            <a:ext cx="2627964" cy="237655"/>
          </a:xfrm>
          <a:prstGeom prst="rightArrow">
            <a:avLst>
              <a:gd fmla="val 52682" name="adj1"/>
              <a:gd fmla="val 12457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4" name="Google Shape;864;p73"/>
          <p:cNvSpPr txBox="1"/>
          <p:nvPr/>
        </p:nvSpPr>
        <p:spPr>
          <a:xfrm>
            <a:off x="328542" y="7824014"/>
            <a:ext cx="12003393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en 1 paso encontramos el casillero que le corresponde</a:t>
            </a:r>
            <a:endParaRPr/>
          </a:p>
        </p:txBody>
      </p:sp>
      <p:pic>
        <p:nvPicPr>
          <p:cNvPr descr="people.png" id="865" name="Google Shape;86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020" y="4413703"/>
            <a:ext cx="1526072" cy="152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4"/>
          <p:cNvSpPr txBox="1"/>
          <p:nvPr/>
        </p:nvSpPr>
        <p:spPr>
          <a:xfrm>
            <a:off x="1872486" y="1015999"/>
            <a:ext cx="925982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Repaso (o spoiler) de EDD</a:t>
            </a:r>
            <a:endParaRPr/>
          </a:p>
        </p:txBody>
      </p:sp>
      <p:sp>
        <p:nvSpPr>
          <p:cNvPr id="871" name="Google Shape;871;p74"/>
          <p:cNvSpPr txBox="1"/>
          <p:nvPr/>
        </p:nvSpPr>
        <p:spPr>
          <a:xfrm>
            <a:off x="4791804" y="1971448"/>
            <a:ext cx="3421192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de Hash</a:t>
            </a:r>
            <a:endParaRPr/>
          </a:p>
        </p:txBody>
      </p:sp>
      <p:sp>
        <p:nvSpPr>
          <p:cNvPr id="872" name="Google Shape;872;p74"/>
          <p:cNvSpPr txBox="1"/>
          <p:nvPr/>
        </p:nvSpPr>
        <p:spPr>
          <a:xfrm>
            <a:off x="500703" y="3419092"/>
            <a:ext cx="1200339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Notamos que hay colisiones, esto es, dos valores que van a parar al mismo casillero</a:t>
            </a:r>
            <a:endParaRPr/>
          </a:p>
        </p:txBody>
      </p:sp>
      <p:sp>
        <p:nvSpPr>
          <p:cNvPr id="873" name="Google Shape;873;p74"/>
          <p:cNvSpPr txBox="1"/>
          <p:nvPr/>
        </p:nvSpPr>
        <p:spPr>
          <a:xfrm>
            <a:off x="500703" y="5272781"/>
            <a:ext cx="1200339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general, suponemos que las funciones de hash distribuyen uniforme</a:t>
            </a:r>
            <a:endParaRPr/>
          </a:p>
        </p:txBody>
      </p:sp>
      <p:sp>
        <p:nvSpPr>
          <p:cNvPr id="874" name="Google Shape;874;p74"/>
          <p:cNvSpPr txBox="1"/>
          <p:nvPr/>
        </p:nvSpPr>
        <p:spPr>
          <a:xfrm>
            <a:off x="500703" y="7126471"/>
            <a:ext cx="12003394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suponemos que hay suficientes casilleros para que la búsqueda se haga en una cantidad de pasos cercano a 1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5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880" name="Google Shape;880;p75"/>
          <p:cNvSpPr txBox="1"/>
          <p:nvPr/>
        </p:nvSpPr>
        <p:spPr>
          <a:xfrm>
            <a:off x="895204" y="3166098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es replicar el concepto de las tablas de hash pero en un sistema de bases de datos</a:t>
            </a:r>
            <a:endParaRPr/>
          </a:p>
        </p:txBody>
      </p:sp>
      <p:sp>
        <p:nvSpPr>
          <p:cNvPr id="881" name="Google Shape;881;p75"/>
          <p:cNvSpPr txBox="1"/>
          <p:nvPr/>
        </p:nvSpPr>
        <p:spPr>
          <a:xfrm>
            <a:off x="895204" y="5193496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Aquí nuestros casilleros serán páginas del disco duro</a:t>
            </a:r>
            <a:endParaRPr/>
          </a:p>
        </p:txBody>
      </p:sp>
      <p:sp>
        <p:nvSpPr>
          <p:cNvPr id="882" name="Google Shape;882;p75"/>
          <p:cNvSpPr txBox="1"/>
          <p:nvPr/>
        </p:nvSpPr>
        <p:spPr>
          <a:xfrm>
            <a:off x="895204" y="6674795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Recordemos que en cada página caben muchas tuplas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6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888" name="Google Shape;888;p76"/>
          <p:cNvSpPr txBox="1"/>
          <p:nvPr/>
        </p:nvSpPr>
        <p:spPr>
          <a:xfrm>
            <a:off x="895204" y="3125624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Recordemos que queremos encontrar tuplas para consultas de igualdad de forma rápida</a:t>
            </a:r>
            <a:endParaRPr/>
          </a:p>
        </p:txBody>
      </p:sp>
      <p:sp>
        <p:nvSpPr>
          <p:cNvPr id="889" name="Google Shape;889;p76"/>
          <p:cNvSpPr txBox="1"/>
          <p:nvPr/>
        </p:nvSpPr>
        <p:spPr>
          <a:xfrm>
            <a:off x="895204" y="5483491"/>
            <a:ext cx="11214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3000"/>
              <a:buFont typeface="Arial"/>
              <a:buNone/>
            </a:pP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* </a:t>
            </a: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Artistas A </a:t>
            </a: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A.aid = 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0" name="Google Shape;890;p76"/>
          <p:cNvSpPr txBox="1"/>
          <p:nvPr/>
        </p:nvSpPr>
        <p:spPr>
          <a:xfrm>
            <a:off x="895204" y="7193660"/>
            <a:ext cx="112143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ápido significa hacer la menor cantidad de I/O posible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7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896" name="Google Shape;896;p77"/>
          <p:cNvSpPr txBox="1"/>
          <p:nvPr/>
        </p:nvSpPr>
        <p:spPr>
          <a:xfrm>
            <a:off x="895204" y="3125624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retomar el ejemplo de los artistas, pero ahora insertando las tuplas a una base de datos</a:t>
            </a:r>
            <a:endParaRPr/>
          </a:p>
        </p:txBody>
      </p:sp>
      <p:sp>
        <p:nvSpPr>
          <p:cNvPr id="897" name="Google Shape;897;p77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898" name="Google Shape;898;p77"/>
          <p:cNvGraphicFramePr/>
          <p:nvPr/>
        </p:nvGraphicFramePr>
        <p:xfrm>
          <a:off x="3303990" y="51228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3198400"/>
                <a:gridCol w="3198400"/>
              </a:tblGrid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Helvetica Neue Light"/>
                        <a:buNone/>
                      </a:pPr>
                      <a:r>
                        <a:rPr lang="en-US" sz="26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Helvetica Neue"/>
                        <a:buNone/>
                      </a:pPr>
                      <a:r>
                        <a:rPr lang="en-US" sz="26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8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04" name="Google Shape;904;p78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pic>
        <p:nvPicPr>
          <p:cNvPr descr="1.png" id="905" name="Google Shape;9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1"/>
            <a:ext cx="5532761" cy="59736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6" name="Google Shape;906;p78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9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12" name="Google Shape;912;p79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913" name="Google Shape;913;p79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pic>
        <p:nvPicPr>
          <p:cNvPr descr="2.png" id="914" name="Google Shape;91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1"/>
            <a:ext cx="5532761" cy="597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2016-09-29 a las 4.27.02 p.m..png"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38" y="3218006"/>
            <a:ext cx="11568923" cy="5099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/>
        </p:nvSpPr>
        <p:spPr>
          <a:xfrm>
            <a:off x="5280532" y="1015999"/>
            <a:ext cx="244373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2</a:t>
            </a:r>
            <a:endParaRPr/>
          </a:p>
        </p:txBody>
      </p:sp>
      <p:sp>
        <p:nvSpPr>
          <p:cNvPr id="119" name="Google Shape;119;p8"/>
          <p:cNvSpPr txBox="1"/>
          <p:nvPr/>
        </p:nvSpPr>
        <p:spPr>
          <a:xfrm>
            <a:off x="4788202" y="1891100"/>
            <a:ext cx="3428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Query Rewrite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0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20" name="Google Shape;920;p80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921" name="Google Shape;921;p80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pic>
        <p:nvPicPr>
          <p:cNvPr descr="3.png" id="922" name="Google Shape;92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2"/>
            <a:ext cx="5532761" cy="597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1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28" name="Google Shape;928;p81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929" name="Google Shape;929;p81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pic>
        <p:nvPicPr>
          <p:cNvPr descr="4.png" id="930" name="Google Shape;9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2"/>
            <a:ext cx="5532761" cy="597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2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36" name="Google Shape;936;p82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937" name="Google Shape;937;p82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pic>
        <p:nvPicPr>
          <p:cNvPr descr="5.png" id="938" name="Google Shape;93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1"/>
            <a:ext cx="5532761" cy="597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3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44" name="Google Shape;944;p83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graphicFrame>
        <p:nvGraphicFramePr>
          <p:cNvPr id="945" name="Google Shape;945;p83"/>
          <p:cNvGraphicFramePr/>
          <p:nvPr/>
        </p:nvGraphicFramePr>
        <p:xfrm>
          <a:off x="549410" y="4258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{F1062D6E-856C-4EA4-8E48-F19FB46207A1}</a:tableStyleId>
              </a:tblPr>
              <a:tblGrid>
                <a:gridCol w="2324400"/>
                <a:gridCol w="2324400"/>
              </a:tblGrid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Artista.aid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Helvetica Neue Light"/>
                        <a:buNone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Artista.nombre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Leonardo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5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Bernini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8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Michelangelo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Brunelleschi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12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Botticelli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16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u="none" cap="none" strike="noStrike"/>
                        <a:t>Giotto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pic>
        <p:nvPicPr>
          <p:cNvPr descr="6.png" id="946" name="Google Shape;94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461" y="2766292"/>
            <a:ext cx="5532761" cy="5973616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3"/>
          <p:cNvSpPr/>
          <p:nvPr/>
        </p:nvSpPr>
        <p:spPr>
          <a:xfrm>
            <a:off x="9821519" y="3479221"/>
            <a:ext cx="1727598" cy="651273"/>
          </a:xfrm>
          <a:custGeom>
            <a:rect b="b" l="l" r="r" t="t"/>
            <a:pathLst>
              <a:path extrusionOk="0" h="21600" w="21600">
                <a:moveTo>
                  <a:pt x="2208" y="0"/>
                </a:moveTo>
                <a:cubicBezTo>
                  <a:pt x="2096" y="0"/>
                  <a:pt x="2005" y="242"/>
                  <a:pt x="2005" y="540"/>
                </a:cubicBezTo>
                <a:lnTo>
                  <a:pt x="2005" y="14558"/>
                </a:lnTo>
                <a:lnTo>
                  <a:pt x="0" y="21600"/>
                </a:lnTo>
                <a:lnTo>
                  <a:pt x="2655" y="16282"/>
                </a:lnTo>
                <a:lnTo>
                  <a:pt x="21397" y="16282"/>
                </a:lnTo>
                <a:cubicBezTo>
                  <a:pt x="21509" y="16282"/>
                  <a:pt x="21600" y="16040"/>
                  <a:pt x="21600" y="15743"/>
                </a:cubicBezTo>
                <a:lnTo>
                  <a:pt x="21600" y="540"/>
                </a:lnTo>
                <a:cubicBezTo>
                  <a:pt x="21600" y="242"/>
                  <a:pt x="21509" y="0"/>
                  <a:pt x="21397" y="0"/>
                </a:cubicBezTo>
                <a:lnTo>
                  <a:pt x="2208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Overflow</a:t>
            </a:r>
            <a:endParaRPr/>
          </a:p>
        </p:txBody>
      </p:sp>
      <p:cxnSp>
        <p:nvCxnSpPr>
          <p:cNvPr id="948" name="Google Shape;948;p83"/>
          <p:cNvCxnSpPr/>
          <p:nvPr/>
        </p:nvCxnSpPr>
        <p:spPr>
          <a:xfrm flipH="1" rot="10800000">
            <a:off x="4573472" y="4502285"/>
            <a:ext cx="1924143" cy="24940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4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54" name="Google Shape;954;p84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endParaRPr/>
          </a:p>
        </p:txBody>
      </p:sp>
      <p:pic>
        <p:nvPicPr>
          <p:cNvPr descr="7.png" id="955" name="Google Shape;95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961" y="3303154"/>
            <a:ext cx="9148877" cy="4899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5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61" name="Google Shape;961;p85"/>
          <p:cNvSpPr txBox="1"/>
          <p:nvPr/>
        </p:nvSpPr>
        <p:spPr>
          <a:xfrm>
            <a:off x="895204" y="2801110"/>
            <a:ext cx="11214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una relación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un atributo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páginas de disco sirven de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buckets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bucket cuenta con una lista ligada de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overflow pages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 una función de hash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me indicará que bucket le corresponde a cada valor:</a:t>
            </a:r>
            <a:endParaRPr/>
          </a:p>
        </p:txBody>
      </p:sp>
      <p:sp>
        <p:nvSpPr>
          <p:cNvPr id="962" name="Google Shape;962;p85"/>
          <p:cNvSpPr txBox="1"/>
          <p:nvPr/>
        </p:nvSpPr>
        <p:spPr>
          <a:xfrm>
            <a:off x="2657345" y="6991053"/>
            <a:ext cx="76902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dominio(</a:t>
            </a:r>
            <a:r>
              <a:rPr lang="en-US" sz="3600"/>
              <a:t>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→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[0, …, </a:t>
            </a:r>
            <a:r>
              <a:rPr lang="en-US" sz="3600"/>
              <a:t>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- 1]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6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pic>
        <p:nvPicPr>
          <p:cNvPr descr="Captura de pantalla 2016-09-30 a las 12.05.19 p.m..png" id="968" name="Google Shape;9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602" y="2918743"/>
            <a:ext cx="8307595" cy="566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7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74" name="Google Shape;974;p87"/>
          <p:cNvSpPr txBox="1"/>
          <p:nvPr/>
        </p:nvSpPr>
        <p:spPr>
          <a:xfrm>
            <a:off x="895204" y="3187692"/>
            <a:ext cx="112143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buscar un elemento dada una search key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computa el valor de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h(k)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accede al bucket correspondiente</a:t>
            </a:r>
            <a:endParaRPr/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busca el elemento en la página asociada o una de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sus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overflow pages</a:t>
            </a:r>
            <a:endParaRPr/>
          </a:p>
        </p:txBody>
      </p:sp>
      <p:sp>
        <p:nvSpPr>
          <p:cNvPr id="975" name="Google Shape;975;p87"/>
          <p:cNvSpPr/>
          <p:nvPr/>
        </p:nvSpPr>
        <p:spPr>
          <a:xfrm>
            <a:off x="9680163" y="4551164"/>
            <a:ext cx="1727598" cy="651272"/>
          </a:xfrm>
          <a:custGeom>
            <a:rect b="b" l="l" r="r" t="t"/>
            <a:pathLst>
              <a:path extrusionOk="0" h="21600" w="21600">
                <a:moveTo>
                  <a:pt x="2208" y="0"/>
                </a:moveTo>
                <a:cubicBezTo>
                  <a:pt x="2096" y="0"/>
                  <a:pt x="2005" y="242"/>
                  <a:pt x="2005" y="540"/>
                </a:cubicBezTo>
                <a:lnTo>
                  <a:pt x="2005" y="14558"/>
                </a:lnTo>
                <a:lnTo>
                  <a:pt x="0" y="21600"/>
                </a:lnTo>
                <a:lnTo>
                  <a:pt x="2655" y="16282"/>
                </a:lnTo>
                <a:lnTo>
                  <a:pt x="21397" y="16282"/>
                </a:lnTo>
                <a:cubicBezTo>
                  <a:pt x="21509" y="16282"/>
                  <a:pt x="21600" y="16040"/>
                  <a:pt x="21600" y="15743"/>
                </a:cubicBezTo>
                <a:lnTo>
                  <a:pt x="21600" y="540"/>
                </a:lnTo>
                <a:cubicBezTo>
                  <a:pt x="21600" y="242"/>
                  <a:pt x="21509" y="0"/>
                  <a:pt x="21397" y="0"/>
                </a:cubicBezTo>
                <a:lnTo>
                  <a:pt x="2208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182875" lIns="18287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costo </a:t>
            </a:r>
            <a:r>
              <a:rPr b="0" i="1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/>
          </a:p>
        </p:txBody>
      </p:sp>
      <p:sp>
        <p:nvSpPr>
          <p:cNvPr id="976" name="Google Shape;976;p87"/>
          <p:cNvSpPr/>
          <p:nvPr/>
        </p:nvSpPr>
        <p:spPr>
          <a:xfrm>
            <a:off x="7454683" y="6250381"/>
            <a:ext cx="3985023" cy="65127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106" y="7713"/>
                </a:lnTo>
                <a:lnTo>
                  <a:pt x="1106" y="21060"/>
                </a:lnTo>
                <a:cubicBezTo>
                  <a:pt x="1106" y="21358"/>
                  <a:pt x="1145" y="21600"/>
                  <a:pt x="1194" y="21600"/>
                </a:cubicBezTo>
                <a:lnTo>
                  <a:pt x="21512" y="21600"/>
                </a:lnTo>
                <a:cubicBezTo>
                  <a:pt x="21560" y="21600"/>
                  <a:pt x="21600" y="21358"/>
                  <a:pt x="21600" y="21060"/>
                </a:cubicBezTo>
                <a:lnTo>
                  <a:pt x="21600" y="6608"/>
                </a:lnTo>
                <a:cubicBezTo>
                  <a:pt x="21600" y="6310"/>
                  <a:pt x="21560" y="6068"/>
                  <a:pt x="21512" y="6068"/>
                </a:cubicBezTo>
                <a:lnTo>
                  <a:pt x="1388" y="60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 ideal: costo 0</a:t>
            </a:r>
            <a:endParaRPr/>
          </a:p>
        </p:txBody>
      </p:sp>
      <p:sp>
        <p:nvSpPr>
          <p:cNvPr id="977" name="Google Shape;977;p87"/>
          <p:cNvSpPr/>
          <p:nvPr/>
        </p:nvSpPr>
        <p:spPr>
          <a:xfrm>
            <a:off x="5001927" y="6813230"/>
            <a:ext cx="3857626" cy="121761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142" y="4126"/>
                </a:lnTo>
                <a:lnTo>
                  <a:pt x="1142" y="21311"/>
                </a:lnTo>
                <a:cubicBezTo>
                  <a:pt x="1142" y="21471"/>
                  <a:pt x="1183" y="21600"/>
                  <a:pt x="1233" y="21600"/>
                </a:cubicBezTo>
                <a:lnTo>
                  <a:pt x="21509" y="21600"/>
                </a:lnTo>
                <a:cubicBezTo>
                  <a:pt x="21559" y="21600"/>
                  <a:pt x="21600" y="21471"/>
                  <a:pt x="21600" y="21311"/>
                </a:cubicBezTo>
                <a:lnTo>
                  <a:pt x="21600" y="3534"/>
                </a:lnTo>
                <a:cubicBezTo>
                  <a:pt x="21600" y="3375"/>
                  <a:pt x="21559" y="3246"/>
                  <a:pt x="21509" y="3246"/>
                </a:cubicBezTo>
                <a:lnTo>
                  <a:pt x="1433" y="32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cap="flat" cmpd="sng" w="25400">
            <a:solidFill>
              <a:srgbClr val="A01D0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13716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Peor caso: costo </a:t>
            </a:r>
            <a:endParaRPr/>
          </a:p>
        </p:txBody>
      </p:sp>
      <p:pic>
        <p:nvPicPr>
          <p:cNvPr id="978" name="Google Shape;9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850" y="7093567"/>
            <a:ext cx="3985025" cy="82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8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84" name="Google Shape;984;p88"/>
          <p:cNvSpPr txBox="1"/>
          <p:nvPr/>
        </p:nvSpPr>
        <p:spPr>
          <a:xfrm>
            <a:off x="610429" y="4552949"/>
            <a:ext cx="11783942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¿Y qué pasa con las colisiones?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9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990" name="Google Shape;990;p89"/>
          <p:cNvSpPr txBox="1"/>
          <p:nvPr/>
        </p:nvSpPr>
        <p:spPr>
          <a:xfrm>
            <a:off x="673711" y="3777723"/>
            <a:ext cx="656761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Costo del Hash Index en I/O ~ </a:t>
            </a:r>
            <a:endParaRPr/>
          </a:p>
        </p:txBody>
      </p:sp>
      <p:pic>
        <p:nvPicPr>
          <p:cNvPr descr="Imagen" id="991" name="Google Shape;99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387" y="3466481"/>
            <a:ext cx="4278525" cy="127018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9"/>
          <p:cNvSpPr txBox="1"/>
          <p:nvPr/>
        </p:nvSpPr>
        <p:spPr>
          <a:xfrm>
            <a:off x="5416321" y="7816525"/>
            <a:ext cx="217215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¿Por qué?</a:t>
            </a:r>
            <a:endParaRPr/>
          </a:p>
        </p:txBody>
      </p:sp>
      <p:sp>
        <p:nvSpPr>
          <p:cNvPr id="993" name="Google Shape;993;p89"/>
          <p:cNvSpPr txBox="1"/>
          <p:nvPr/>
        </p:nvSpPr>
        <p:spPr>
          <a:xfrm>
            <a:off x="1297303" y="5251013"/>
            <a:ext cx="10410194" cy="1739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Elementos que caben en una página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Número de buckets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Entries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= Número de elementos guardados</a:t>
            </a:r>
            <a:endParaRPr/>
          </a:p>
        </p:txBody>
      </p:sp>
      <p:sp>
        <p:nvSpPr>
          <p:cNvPr id="994" name="Google Shape;994;p89"/>
          <p:cNvSpPr txBox="1"/>
          <p:nvPr/>
        </p:nvSpPr>
        <p:spPr>
          <a:xfrm>
            <a:off x="3504400" y="1840480"/>
            <a:ext cx="5996000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Buscando a una tupla por el search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/>
        </p:nvSpPr>
        <p:spPr>
          <a:xfrm>
            <a:off x="5280532" y="1015999"/>
            <a:ext cx="2443735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Paso 3</a:t>
            </a: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95204" y="3098799"/>
            <a:ext cx="11214391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encuentra el plan físico más eficiente para la consulta</a:t>
            </a:r>
            <a:endParaRPr/>
          </a:p>
        </p:txBody>
      </p:sp>
      <p:sp>
        <p:nvSpPr>
          <p:cNvPr id="126" name="Google Shape;126;p9"/>
          <p:cNvSpPr txBox="1"/>
          <p:nvPr/>
        </p:nvSpPr>
        <p:spPr>
          <a:xfrm>
            <a:off x="5597373" y="1905648"/>
            <a:ext cx="1810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Optimizer</a:t>
            </a:r>
            <a:endParaRPr/>
          </a:p>
        </p:txBody>
      </p:sp>
      <p:pic>
        <p:nvPicPr>
          <p:cNvPr descr="Captura de pantalla 2016-09-29 a las 4.29.23 p.m..png"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143" y="4636484"/>
            <a:ext cx="9668514" cy="47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0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1000" name="Google Shape;1000;p90"/>
          <p:cNvSpPr txBox="1"/>
          <p:nvPr/>
        </p:nvSpPr>
        <p:spPr>
          <a:xfrm>
            <a:off x="2595625" y="4552949"/>
            <a:ext cx="7813549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 si hay muchas colisiones?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1"/>
          <p:cNvSpPr txBox="1"/>
          <p:nvPr/>
        </p:nvSpPr>
        <p:spPr>
          <a:xfrm>
            <a:off x="2782316" y="1015999"/>
            <a:ext cx="744016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 Dinámico</a:t>
            </a:r>
            <a:endParaRPr/>
          </a:p>
        </p:txBody>
      </p:sp>
      <p:sp>
        <p:nvSpPr>
          <p:cNvPr id="1006" name="Google Shape;1006;p91"/>
          <p:cNvSpPr txBox="1"/>
          <p:nvPr/>
        </p:nvSpPr>
        <p:spPr>
          <a:xfrm>
            <a:off x="610429" y="3460748"/>
            <a:ext cx="11783942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tipos de Hash Index que crecen a medida que es necesario: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Extendable Hash Index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Hash Index</a:t>
            </a:r>
            <a:endParaRPr/>
          </a:p>
        </p:txBody>
      </p:sp>
      <p:sp>
        <p:nvSpPr>
          <p:cNvPr id="1007" name="Google Shape;1007;p91"/>
          <p:cNvSpPr txBox="1"/>
          <p:nvPr/>
        </p:nvSpPr>
        <p:spPr>
          <a:xfrm>
            <a:off x="791056" y="7448550"/>
            <a:ext cx="11387692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general, tienden a mantener un costo de búsqueda constante (en I/O) cercano a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2"/>
          <p:cNvSpPr txBox="1"/>
          <p:nvPr/>
        </p:nvSpPr>
        <p:spPr>
          <a:xfrm>
            <a:off x="4497196" y="1015999"/>
            <a:ext cx="4010407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Hash Index</a:t>
            </a:r>
            <a:endParaRPr/>
          </a:p>
        </p:txBody>
      </p:sp>
      <p:sp>
        <p:nvSpPr>
          <p:cNvPr id="1013" name="Google Shape;1013;p92"/>
          <p:cNvSpPr txBox="1"/>
          <p:nvPr/>
        </p:nvSpPr>
        <p:spPr>
          <a:xfrm>
            <a:off x="1363366" y="3242771"/>
            <a:ext cx="10278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¿Cuándo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nos conviene utilizar un Hash Index?</a:t>
            </a:r>
            <a:endParaRPr/>
          </a:p>
        </p:txBody>
      </p:sp>
      <p:sp>
        <p:nvSpPr>
          <p:cNvPr id="1014" name="Google Shape;1014;p92"/>
          <p:cNvSpPr txBox="1"/>
          <p:nvPr/>
        </p:nvSpPr>
        <p:spPr>
          <a:xfrm>
            <a:off x="895255" y="4962557"/>
            <a:ext cx="11214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1D04"/>
              </a:buClr>
              <a:buSzPts val="3000"/>
              <a:buFont typeface="Arial"/>
              <a:buNone/>
            </a:pP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* </a:t>
            </a: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Artistas A </a:t>
            </a:r>
            <a:r>
              <a:rPr i="0" lang="en-US" sz="3000" u="none" cap="none" strike="noStrike">
                <a:solidFill>
                  <a:srgbClr val="A01D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i="0" lang="en-US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A.aid &gt; 12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5" name="Google Shape;1015;p92"/>
          <p:cNvSpPr/>
          <p:nvPr/>
        </p:nvSpPr>
        <p:spPr>
          <a:xfrm>
            <a:off x="4596002" y="5478512"/>
            <a:ext cx="4360446" cy="2559060"/>
          </a:xfrm>
          <a:custGeom>
            <a:rect b="b" l="l" r="r" t="t"/>
            <a:pathLst>
              <a:path extrusionOk="0" h="21600" w="21600">
                <a:moveTo>
                  <a:pt x="273" y="0"/>
                </a:moveTo>
                <a:lnTo>
                  <a:pt x="16" y="4228"/>
                </a:lnTo>
                <a:cubicBezTo>
                  <a:pt x="12" y="4249"/>
                  <a:pt x="0" y="4264"/>
                  <a:pt x="0" y="4288"/>
                </a:cubicBezTo>
                <a:lnTo>
                  <a:pt x="0" y="21376"/>
                </a:lnTo>
                <a:cubicBezTo>
                  <a:pt x="0" y="21501"/>
                  <a:pt x="60" y="21600"/>
                  <a:pt x="134" y="21600"/>
                </a:cubicBezTo>
                <a:lnTo>
                  <a:pt x="21466" y="21600"/>
                </a:lnTo>
                <a:cubicBezTo>
                  <a:pt x="21540" y="21600"/>
                  <a:pt x="21600" y="21501"/>
                  <a:pt x="21600" y="21376"/>
                </a:cubicBezTo>
                <a:lnTo>
                  <a:pt x="21600" y="4288"/>
                </a:lnTo>
                <a:cubicBezTo>
                  <a:pt x="21600" y="4163"/>
                  <a:pt x="21540" y="4060"/>
                  <a:pt x="21466" y="4060"/>
                </a:cubicBezTo>
                <a:lnTo>
                  <a:pt x="539" y="4060"/>
                </a:lnTo>
                <a:lnTo>
                  <a:pt x="273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025099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2649448" dist="42426">
              <a:srgbClr val="000000">
                <a:alpha val="2392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Buscar  valores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 ideal: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lo contrario: </a:t>
            </a:r>
            <a:endParaRPr/>
          </a:p>
        </p:txBody>
      </p:sp>
      <p:pic>
        <p:nvPicPr>
          <p:cNvPr id="1016" name="Google Shape;10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625" y="6504523"/>
            <a:ext cx="5380041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025" y="7091675"/>
            <a:ext cx="4464024" cy="8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3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023" name="Google Shape;1023;p93"/>
          <p:cNvSpPr txBox="1"/>
          <p:nvPr/>
        </p:nvSpPr>
        <p:spPr>
          <a:xfrm>
            <a:off x="907638" y="4006843"/>
            <a:ext cx="11189521" cy="1739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b="0" i="1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B+ Trees are by far the most important access path structure in database and file systems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Gray y Reuter (1993).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4"/>
          <p:cNvSpPr txBox="1"/>
          <p:nvPr/>
        </p:nvSpPr>
        <p:spPr>
          <a:xfrm>
            <a:off x="487745" y="2641595"/>
            <a:ext cx="12029310" cy="4470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índice basado en un árbol:</a:t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páginas del disco representan nodos del árbol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tuplas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 en las hojas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Provee un tiempo de búsqueda logarítmico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comporta bien en consultas de rango</a:t>
            </a:r>
            <a:endParaRPr/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el índice que usa Postgres sobre las llaves primarias (y en general, todos los sistemas)</a:t>
            </a:r>
            <a:endParaRPr/>
          </a:p>
        </p:txBody>
      </p:sp>
      <p:sp>
        <p:nvSpPr>
          <p:cNvPr id="1029" name="Google Shape;1029;p94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5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Captura de pantalla 2016-09-30 a las 3.00.31 p.m..png" id="1035" name="Google Shape;10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840" y="3425509"/>
            <a:ext cx="11527120" cy="4655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6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sp>
        <p:nvSpPr>
          <p:cNvPr id="1041" name="Google Shape;1041;p96"/>
          <p:cNvSpPr txBox="1"/>
          <p:nvPr/>
        </p:nvSpPr>
        <p:spPr>
          <a:xfrm>
            <a:off x="895204" y="3564299"/>
            <a:ext cx="11214391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nodo tiene la siguiente forma:</a:t>
            </a:r>
            <a:endParaRPr/>
          </a:p>
        </p:txBody>
      </p:sp>
      <p:pic>
        <p:nvPicPr>
          <p:cNvPr descr="Captura de pantalla 2016-09-30 a las 3.05.10 p.m..png" id="1042" name="Google Shape;104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985" y="5177194"/>
            <a:ext cx="9900830" cy="276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7"/>
          <p:cNvSpPr txBox="1"/>
          <p:nvPr/>
        </p:nvSpPr>
        <p:spPr>
          <a:xfrm>
            <a:off x="895204" y="2997194"/>
            <a:ext cx="11214391" cy="1193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los directorios, los nodos tienen una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Key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un puntero antes y después de ella</a:t>
            </a:r>
            <a:endParaRPr/>
          </a:p>
        </p:txBody>
      </p:sp>
      <p:sp>
        <p:nvSpPr>
          <p:cNvPr id="1048" name="Google Shape;1048;p97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Captura de pantalla 2016-09-30 a las 3.10.02 p.m..png" id="1049" name="Google Shape;104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179" y="4648818"/>
            <a:ext cx="9460442" cy="383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8"/>
          <p:cNvSpPr txBox="1"/>
          <p:nvPr/>
        </p:nvSpPr>
        <p:spPr>
          <a:xfrm>
            <a:off x="895204" y="2823098"/>
            <a:ext cx="11214391" cy="1196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este índice también almacena artistas que están indexados por su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endParaRPr/>
          </a:p>
        </p:txBody>
      </p:sp>
      <p:sp>
        <p:nvSpPr>
          <p:cNvPr id="1055" name="Google Shape;1055;p98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Captura de pantalla 2016-09-30 a las 3.10.02 p.m..png" id="1056" name="Google Shape;105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179" y="5496381"/>
            <a:ext cx="9460442" cy="383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8"/>
          <p:cNvSpPr txBox="1"/>
          <p:nvPr/>
        </p:nvSpPr>
        <p:spPr>
          <a:xfrm>
            <a:off x="895204" y="4432789"/>
            <a:ext cx="11214391" cy="650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  <p:sp>
        <p:nvSpPr>
          <p:cNvPr id="1058" name="Google Shape;1058;p98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9"/>
          <p:cNvSpPr txBox="1"/>
          <p:nvPr/>
        </p:nvSpPr>
        <p:spPr>
          <a:xfrm>
            <a:off x="4054473" y="1015999"/>
            <a:ext cx="4895851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B+ Tree Index</a:t>
            </a:r>
            <a:endParaRPr/>
          </a:p>
        </p:txBody>
      </p:sp>
      <p:pic>
        <p:nvPicPr>
          <p:cNvPr descr="Trees-BPlusTree.png" id="1064" name="Google Shape;106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220" y="3740884"/>
            <a:ext cx="11012360" cy="39983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9"/>
          <p:cNvSpPr txBox="1"/>
          <p:nvPr/>
        </p:nvSpPr>
        <p:spPr>
          <a:xfrm>
            <a:off x="3837544" y="1852260"/>
            <a:ext cx="532971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consulta por un valor</a:t>
            </a:r>
            <a:endParaRPr/>
          </a:p>
        </p:txBody>
      </p:sp>
      <p:sp>
        <p:nvSpPr>
          <p:cNvPr id="1066" name="Google Shape;1066;p99"/>
          <p:cNvSpPr txBox="1"/>
          <p:nvPr/>
        </p:nvSpPr>
        <p:spPr>
          <a:xfrm>
            <a:off x="895254" y="2703152"/>
            <a:ext cx="112143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 el artista con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